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287" r:id="rId3"/>
    <p:sldId id="267" r:id="rId4"/>
    <p:sldId id="257" r:id="rId5"/>
    <p:sldId id="261" r:id="rId6"/>
    <p:sldId id="316" r:id="rId7"/>
    <p:sldId id="284" r:id="rId8"/>
    <p:sldId id="315" r:id="rId9"/>
    <p:sldId id="318" r:id="rId10"/>
    <p:sldId id="324" r:id="rId11"/>
    <p:sldId id="331" r:id="rId12"/>
    <p:sldId id="334" r:id="rId13"/>
    <p:sldId id="330" r:id="rId14"/>
    <p:sldId id="286" r:id="rId15"/>
    <p:sldId id="266" r:id="rId16"/>
    <p:sldId id="272" r:id="rId17"/>
    <p:sldId id="273" r:id="rId18"/>
    <p:sldId id="288" r:id="rId19"/>
    <p:sldId id="263" r:id="rId20"/>
    <p:sldId id="264" r:id="rId21"/>
    <p:sldId id="304" r:id="rId22"/>
    <p:sldId id="276" r:id="rId23"/>
    <p:sldId id="278" r:id="rId24"/>
    <p:sldId id="303" r:id="rId25"/>
    <p:sldId id="327" r:id="rId26"/>
    <p:sldId id="342" r:id="rId27"/>
    <p:sldId id="279" r:id="rId28"/>
    <p:sldId id="343" r:id="rId29"/>
    <p:sldId id="289" r:id="rId30"/>
    <p:sldId id="291" r:id="rId31"/>
    <p:sldId id="359" r:id="rId32"/>
    <p:sldId id="333" r:id="rId33"/>
    <p:sldId id="355" r:id="rId34"/>
    <p:sldId id="335" r:id="rId35"/>
    <p:sldId id="356" r:id="rId36"/>
    <p:sldId id="346" r:id="rId37"/>
    <p:sldId id="352" r:id="rId38"/>
    <p:sldId id="345" r:id="rId39"/>
    <p:sldId id="347" r:id="rId40"/>
    <p:sldId id="348" r:id="rId41"/>
    <p:sldId id="349" r:id="rId42"/>
    <p:sldId id="350" r:id="rId43"/>
    <p:sldId id="357" r:id="rId44"/>
    <p:sldId id="292" r:id="rId45"/>
    <p:sldId id="344" r:id="rId46"/>
    <p:sldId id="341" r:id="rId47"/>
    <p:sldId id="313" r:id="rId48"/>
    <p:sldId id="293" r:id="rId49"/>
    <p:sldId id="294" r:id="rId50"/>
    <p:sldId id="295" r:id="rId51"/>
    <p:sldId id="296" r:id="rId52"/>
    <p:sldId id="297" r:id="rId53"/>
    <p:sldId id="308" r:id="rId54"/>
    <p:sldId id="314" r:id="rId55"/>
    <p:sldId id="299" r:id="rId56"/>
    <p:sldId id="298" r:id="rId57"/>
    <p:sldId id="309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on Todirel" initials="IT" lastIdx="1" clrIdx="0">
    <p:extLst>
      <p:ext uri="{19B8F6BF-5375-455C-9EA6-DF929625EA0E}">
        <p15:presenceInfo xmlns:p15="http://schemas.microsoft.com/office/powerpoint/2012/main" userId="8ef3e5f47ae8f38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4" autoAdjust="0"/>
    <p:restoredTop sz="89768" autoAdjust="0"/>
  </p:normalViewPr>
  <p:slideViewPr>
    <p:cSldViewPr snapToGrid="0">
      <p:cViewPr varScale="1">
        <p:scale>
          <a:sx n="105" d="100"/>
          <a:sy n="105" d="100"/>
        </p:scale>
        <p:origin x="741" y="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35413B-6A18-4ECA-AD74-711901BF1970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6807D9-B3DA-4008-897E-C744C9010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46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Searching for sound cards is not easily scriptable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Volume control on a per channel setting is not possible with CLI tools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Testing volume control not easy to do with existing tools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Finding one of many sound cards with non-unique/empty descriptors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udev</a:t>
            </a:r>
            <a:r>
              <a:rPr lang="en-US" dirty="0"/>
              <a:t> rules limited in a multi device world and require system modifications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807D9-B3DA-4008-897E-C744C901041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239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what is like using ALSA, it’s a C API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F4F4F"/>
                </a:solidFill>
                <a:latin typeface="Cascadia Mono" panose="020B0609020000020004" pitchFamily="49" charset="0"/>
              </a:rPr>
              <a:t>SND_PCM_STREAM_CAPTURE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807D9-B3DA-4008-897E-C744C901041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042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far as I know this isn’t possible to do in Windows.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807D9-B3DA-4008-897E-C744C901041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131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807D9-B3DA-4008-897E-C744C901041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319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DFD8E-C827-4EB9-9F91-EF7F6E7D200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02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DFD8E-C827-4EB9-9F91-EF7F6E7D200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4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807D9-B3DA-4008-897E-C744C901041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292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807D9-B3DA-4008-897E-C744C901041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134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56330-AB47-3536-FFC5-33A2E7265A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A8F123-D133-C42A-A616-8CDE672FE6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3063A-B77E-1D57-A2A7-7EBA1398A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87854-9A54-42D6-B5A8-1403825FA120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53096-17E9-57F7-FE95-C060D9327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12167-2514-E505-B981-5227F9DB1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13FA5-0943-455D-AEE5-0EC274D75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464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3E31C-36E2-9B19-11A7-336529E99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EEA7DD-C679-E32A-05B5-7FFE439D19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15268-2B7F-198C-05B6-9ED33ED18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87854-9A54-42D6-B5A8-1403825FA120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5CFA1-08B7-42EF-03CF-B279DEFD3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75D14-4928-4948-5E6A-18B6E9812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13FA5-0943-455D-AEE5-0EC274D75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850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2EF17E-638D-5DB3-63FE-61BC09447F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986396-F082-488A-7599-71BC3DA07F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2E288-83B7-FB3E-13ED-5EE9A4CE3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87854-9A54-42D6-B5A8-1403825FA120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42951-BA57-4B1B-E117-33FF8FAA6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D848F-84FE-76C4-B407-2A79BF3EB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13FA5-0943-455D-AEE5-0EC274D75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9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97034-B789-CC20-88A2-0439D789E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BCEBA-149A-DAD2-A965-A20EF7821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9C99C-A7A8-8442-5742-6E4027227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87854-9A54-42D6-B5A8-1403825FA120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D04C7-DDC5-A5B7-B0C1-0DDC48B46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1D472-DAB5-A0DF-D322-7CB2C267B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13FA5-0943-455D-AEE5-0EC274D75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12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364F8-DDE1-5507-1C42-E9A919109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5E55F-B398-54B9-70BE-69DDD5B0C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9C6BE-E874-EE34-0659-6E301ED7D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87854-9A54-42D6-B5A8-1403825FA120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39B6C-5F14-A5FD-7F9D-213B36952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55A34-2269-67EE-DA69-280254B69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13FA5-0943-455D-AEE5-0EC274D75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32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C4D4A-B201-6A06-018A-0F6926B5B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5B7E3-BE7B-EEB5-2C27-6FD85378AA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0A69EC-B666-7A24-4617-6ED15BE9A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437580-0305-E14E-A07B-14D57C79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87854-9A54-42D6-B5A8-1403825FA120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B661A-3D8A-F86C-1DFB-8920AD991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1CE6F6-24DD-D9DA-69FF-A506DBFA6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13FA5-0943-455D-AEE5-0EC274D75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0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56DD6-64A9-9157-B20A-9A686A519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98193-C82F-ED69-B7FA-145CABC96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A3153E-67BE-534F-FB97-E32A20EB5A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7F844-B303-6502-0CF5-91D2FFAB4E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2EAB66-0B18-A1CE-3C6A-F8C9AE8755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28DA3B-5C16-8295-A4DA-B444FDC53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87854-9A54-42D6-B5A8-1403825FA120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C8FF2A-43FA-BF1E-9E3F-90767B41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2C6469-E2F3-8DE5-A568-8F6B53A29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13FA5-0943-455D-AEE5-0EC274D75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109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466FF-DBAB-BC1A-004D-9B3301F4E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30CF9D-CCC3-BC9D-A678-083B4E938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87854-9A54-42D6-B5A8-1403825FA120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DDA9C8-B961-3095-8B91-E70C0121C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29CDF9-9A38-365B-6642-961FAF468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13FA5-0943-455D-AEE5-0EC274D75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421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DD4511-22A7-9A04-A7CF-179035CDB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87854-9A54-42D6-B5A8-1403825FA120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B1C6BC-B2A2-6336-5A82-F7C2D0D7D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C2A2D4-A290-7F4E-1153-042D8A91E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13FA5-0943-455D-AEE5-0EC274D75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81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F8F2D-87B9-7533-2D6A-6D7AA71B6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F48EC-0574-BC1B-65A4-C6F7A92A3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7B52EA-5BE2-A1E6-D0AE-9C9D1BE113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5238-8642-1CE9-8F0A-1A99A6929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87854-9A54-42D6-B5A8-1403825FA120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D13EED-8AE1-FB08-79D3-3E366F8EB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337CC0-45E8-3491-4B6C-8BCDFAB7B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13FA5-0943-455D-AEE5-0EC274D75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07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A7D43-014D-78CD-8B25-304460863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5FA083-5FA5-FFB3-9B81-8630E51CE8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25609-F3A5-9DA8-4A73-BECE37A32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286B38-9264-A77C-E290-2862203A0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87854-9A54-42D6-B5A8-1403825FA120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8D6808-4DDF-C83A-A9A7-F227503D9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4ABDB9-162B-4FCE-97BB-6F2CC584E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13FA5-0943-455D-AEE5-0EC274D75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25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0AC5A2-B171-CB81-2BE7-5DA84BE51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3A3EE4-BD81-912C-A783-81A1EC20C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38CC3-0973-6CBB-A9AF-DF311A461A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787854-9A54-42D6-B5A8-1403825FA120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9A6EB-A10D-B4E4-3BB1-E489D090AF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4D194-00BA-C8B1-B0C5-BEC1817C56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13FA5-0943-455D-AEE5-0EC274D75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407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iontodirel/find_devices/blob/main/README.md#practical-exampl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jpeg"/><Relationship Id="rId7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microsoft.com/office/2007/relationships/hdphoto" Target="../media/hdphoto1.wdp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9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10" Type="http://schemas.openxmlformats.org/officeDocument/2006/relationships/image" Target="../media/image18.png"/><Relationship Id="rId4" Type="http://schemas.openxmlformats.org/officeDocument/2006/relationships/image" Target="../media/image20.jpeg"/><Relationship Id="rId9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ontodirel/find_devices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igirig.net/product/digirig-mobile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F53D-1681-65D3-FA0A-976003AE4A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/>
              <a:t>Sound Cards and Serial Ports in Linux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E558BC-7289-A497-52CA-2F164B3E29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7602" y="3482219"/>
            <a:ext cx="9144000" cy="1655762"/>
          </a:xfrm>
        </p:spPr>
        <p:txBody>
          <a:bodyPr/>
          <a:lstStyle/>
          <a:p>
            <a:pPr algn="r"/>
            <a:r>
              <a:rPr lang="en-US" sz="4000" b="1" dirty="0"/>
              <a:t>Ion Todirel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274730-BBB3-3EE2-22EA-16B2622F6FC6}"/>
              </a:ext>
            </a:extLst>
          </p:cNvPr>
          <p:cNvSpPr txBox="1"/>
          <p:nvPr/>
        </p:nvSpPr>
        <p:spPr>
          <a:xfrm>
            <a:off x="8707349" y="4315145"/>
            <a:ext cx="2738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5/1/2024</a:t>
            </a:r>
          </a:p>
        </p:txBody>
      </p:sp>
    </p:spTree>
    <p:extLst>
      <p:ext uri="{BB962C8B-B14F-4D97-AF65-F5344CB8AC3E}">
        <p14:creationId xmlns:p14="http://schemas.microsoft.com/office/powerpoint/2010/main" val="1812102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87149-C15C-3AFA-BBB2-D53192EDE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Test Scripting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69F61E-B0A4-2938-4001-1975AC66F916}"/>
              </a:ext>
            </a:extLst>
          </p:cNvPr>
          <p:cNvSpPr txBox="1"/>
          <p:nvPr/>
        </p:nvSpPr>
        <p:spPr>
          <a:xfrm>
            <a:off x="985519" y="2148265"/>
            <a:ext cx="10109201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find_devices -c config.json -o 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out.json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--no-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stdout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--no-volume-control</a:t>
            </a:r>
          </a:p>
          <a:p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            --test-volume-control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21E8BC-0A87-96D3-C82B-05A399FCCC8F}"/>
              </a:ext>
            </a:extLst>
          </p:cNvPr>
          <p:cNvSpPr txBox="1">
            <a:spLocks/>
          </p:cNvSpPr>
          <p:nvPr/>
        </p:nvSpPr>
        <p:spPr>
          <a:xfrm>
            <a:off x="887858" y="1537802"/>
            <a:ext cx="10515600" cy="602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CLI</a:t>
            </a:r>
            <a:r>
              <a:rPr lang="en-US" dirty="0"/>
              <a:t>: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626573C-25EF-E09E-C0CA-807F71584A04}"/>
              </a:ext>
            </a:extLst>
          </p:cNvPr>
          <p:cNvSpPr txBox="1">
            <a:spLocks/>
          </p:cNvSpPr>
          <p:nvPr/>
        </p:nvSpPr>
        <p:spPr>
          <a:xfrm>
            <a:off x="887858" y="4324778"/>
            <a:ext cx="10515600" cy="602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Parsing Output in Bash</a:t>
            </a:r>
            <a:r>
              <a:rPr lang="en-US" dirty="0"/>
              <a:t>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38C9911-B896-0587-79BB-0F397A18F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8618" y="3095787"/>
            <a:ext cx="10515600" cy="1012938"/>
          </a:xfrm>
        </p:spPr>
        <p:txBody>
          <a:bodyPr/>
          <a:lstStyle/>
          <a:p>
            <a:r>
              <a:rPr lang="en-US" dirty="0"/>
              <a:t>Uses config.json to find sound cards and/or serial ports</a:t>
            </a:r>
          </a:p>
          <a:p>
            <a:r>
              <a:rPr lang="en-US" dirty="0"/>
              <a:t>Tests all volume controls as set in the config.json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4B14DC-A7EB-D572-0FCE-039CC58073AA}"/>
              </a:ext>
            </a:extLst>
          </p:cNvPr>
          <p:cNvSpPr txBox="1"/>
          <p:nvPr/>
        </p:nvSpPr>
        <p:spPr>
          <a:xfrm>
            <a:off x="985519" y="4927159"/>
            <a:ext cx="10109202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volume_control_test_result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=$(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jq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-r .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volume_control_test_result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out.json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if [ "$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volume_control_test_result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" != "success" ]; then</a:t>
            </a:r>
          </a:p>
          <a:p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   exit 1</a:t>
            </a:r>
          </a:p>
          <a:p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fi</a:t>
            </a:r>
          </a:p>
        </p:txBody>
      </p:sp>
    </p:spTree>
    <p:extLst>
      <p:ext uri="{BB962C8B-B14F-4D97-AF65-F5344CB8AC3E}">
        <p14:creationId xmlns:p14="http://schemas.microsoft.com/office/powerpoint/2010/main" val="3315918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D4569-5302-BB25-97FD-13BAB28F1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 and match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6867B6-77EF-EC05-A5DA-291C4AE95BB4}"/>
              </a:ext>
            </a:extLst>
          </p:cNvPr>
          <p:cNvSpPr txBox="1"/>
          <p:nvPr/>
        </p:nvSpPr>
        <p:spPr>
          <a:xfrm>
            <a:off x="913818" y="1610772"/>
            <a:ext cx="10216002" cy="50013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1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100" dirty="0" err="1">
                <a:solidFill>
                  <a:srgbClr val="2E75B6"/>
                </a:solidFill>
                <a:latin typeface="Cascadia Mono" panose="020B0609020000020004" pitchFamily="49" charset="0"/>
              </a:rPr>
              <a:t>volume_control</a:t>
            </a:r>
            <a:r>
              <a:rPr lang="en-US" sz="11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: {</a:t>
            </a: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100" dirty="0">
                <a:solidFill>
                  <a:srgbClr val="2E75B6"/>
                </a:solidFill>
                <a:latin typeface="Cascadia Mono" panose="020B0609020000020004" pitchFamily="49" charset="0"/>
              </a:rPr>
              <a:t>"controls"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: [</a:t>
            </a: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100" dirty="0">
                <a:solidFill>
                  <a:srgbClr val="2E75B6"/>
                </a:solidFill>
                <a:latin typeface="Cascadia Mono" panose="020B0609020000020004" pitchFamily="49" charset="0"/>
              </a:rPr>
              <a:t>"name"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1100" dirty="0">
                <a:solidFill>
                  <a:srgbClr val="A31515"/>
                </a:solidFill>
                <a:latin typeface="Cascadia Mono" panose="020B0609020000020004" pitchFamily="49" charset="0"/>
              </a:rPr>
              <a:t>"Speaker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  <a:endParaRPr lang="en-US" sz="1100" dirty="0">
              <a:solidFill>
                <a:srgbClr val="A31515"/>
              </a:solidFill>
              <a:latin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100" dirty="0">
                <a:solidFill>
                  <a:srgbClr val="2E75B6"/>
                </a:solidFill>
                <a:latin typeface="Cascadia Mono" panose="020B0609020000020004" pitchFamily="49" charset="0"/>
              </a:rPr>
              <a:t>"channels"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: [</a:t>
            </a: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100" dirty="0">
                <a:solidFill>
                  <a:srgbClr val="2E75B6"/>
                </a:solidFill>
                <a:latin typeface="Cascadia Mono" panose="020B0609020000020004" pitchFamily="49" charset="0"/>
              </a:rPr>
              <a:t>"name"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1100" dirty="0">
                <a:solidFill>
                  <a:srgbClr val="A31515"/>
                </a:solidFill>
                <a:latin typeface="Cascadia Mono" panose="020B0609020000020004" pitchFamily="49" charset="0"/>
              </a:rPr>
              <a:t>"Front Center"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1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100" dirty="0" err="1">
                <a:solidFill>
                  <a:srgbClr val="2E75B6"/>
                </a:solidFill>
                <a:latin typeface="Cascadia Mono" panose="020B0609020000020004" pitchFamily="49" charset="0"/>
              </a:rPr>
              <a:t>playback_value</a:t>
            </a:r>
            <a:r>
              <a:rPr lang="en-US" sz="11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1100" dirty="0">
                <a:solidFill>
                  <a:srgbClr val="A31515"/>
                </a:solidFill>
                <a:latin typeface="Cascadia Mono" panose="020B0609020000020004" pitchFamily="49" charset="0"/>
              </a:rPr>
              <a:t>"80"</a:t>
            </a: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  },</a:t>
            </a: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100" dirty="0">
                <a:solidFill>
                  <a:srgbClr val="2E75B6"/>
                </a:solidFill>
                <a:latin typeface="Cascadia Mono" panose="020B0609020000020004" pitchFamily="49" charset="0"/>
              </a:rPr>
              <a:t>"name"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1100" dirty="0">
                <a:solidFill>
                  <a:srgbClr val="A31515"/>
                </a:solidFill>
                <a:latin typeface="Cascadia Mono" panose="020B0609020000020004" pitchFamily="49" charset="0"/>
              </a:rPr>
              <a:t>“Line"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1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100" dirty="0" err="1">
                <a:solidFill>
                  <a:srgbClr val="2E75B6"/>
                </a:solidFill>
                <a:latin typeface="Cascadia Mono" panose="020B0609020000020004" pitchFamily="49" charset="0"/>
              </a:rPr>
              <a:t>playback_value</a:t>
            </a:r>
            <a:r>
              <a:rPr lang="en-US" sz="11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1100" dirty="0">
                <a:solidFill>
                  <a:srgbClr val="A31515"/>
                </a:solidFill>
                <a:latin typeface="Cascadia Mono" panose="020B0609020000020004" pitchFamily="49" charset="0"/>
              </a:rPr>
              <a:t>"50"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1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100" dirty="0" err="1">
                <a:solidFill>
                  <a:srgbClr val="2E75B6"/>
                </a:solidFill>
                <a:latin typeface="Cascadia Mono" panose="020B0609020000020004" pitchFamily="49" charset="0"/>
              </a:rPr>
              <a:t>capture_value</a:t>
            </a:r>
            <a:r>
              <a:rPr lang="en-US" sz="11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1100" dirty="0">
                <a:solidFill>
                  <a:srgbClr val="A31515"/>
                </a:solidFill>
                <a:latin typeface="Cascadia Mono" panose="020B0609020000020004" pitchFamily="49" charset="0"/>
              </a:rPr>
              <a:t>"50"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  <a:endParaRPr lang="en-US" sz="1100" dirty="0">
              <a:solidFill>
                <a:srgbClr val="A31515"/>
              </a:solidFill>
              <a:latin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100" dirty="0">
                <a:solidFill>
                  <a:srgbClr val="2E75B6"/>
                </a:solidFill>
                <a:latin typeface="Cascadia Mono" panose="020B0609020000020004" pitchFamily="49" charset="0"/>
              </a:rPr>
              <a:t>"channels"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: [</a:t>
            </a: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100" dirty="0">
                <a:solidFill>
                  <a:srgbClr val="2E75B6"/>
                </a:solidFill>
                <a:latin typeface="Cascadia Mono" panose="020B0609020000020004" pitchFamily="49" charset="0"/>
              </a:rPr>
              <a:t>"name"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1100" dirty="0">
                <a:solidFill>
                  <a:srgbClr val="A31515"/>
                </a:solidFill>
                <a:latin typeface="Cascadia Mono" panose="020B0609020000020004" pitchFamily="49" charset="0"/>
              </a:rPr>
              <a:t>"Front Left"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1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100" dirty="0" err="1">
                <a:solidFill>
                  <a:srgbClr val="2E75B6"/>
                </a:solidFill>
                <a:latin typeface="Cascadia Mono" panose="020B0609020000020004" pitchFamily="49" charset="0"/>
              </a:rPr>
              <a:t>playback_value</a:t>
            </a:r>
            <a:r>
              <a:rPr lang="en-US" sz="11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1100" dirty="0">
                <a:solidFill>
                  <a:srgbClr val="A31515"/>
                </a:solidFill>
                <a:latin typeface="Cascadia Mono" panose="020B0609020000020004" pitchFamily="49" charset="0"/>
              </a:rPr>
              <a:t>“20"</a:t>
            </a: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},</a:t>
            </a: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100" dirty="0">
                <a:solidFill>
                  <a:srgbClr val="2E75B6"/>
                </a:solidFill>
                <a:latin typeface="Cascadia Mono" panose="020B0609020000020004" pitchFamily="49" charset="0"/>
              </a:rPr>
              <a:t>"name"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1100" dirty="0">
                <a:solidFill>
                  <a:srgbClr val="A31515"/>
                </a:solidFill>
                <a:latin typeface="Cascadia Mono" panose="020B0609020000020004" pitchFamily="49" charset="0"/>
              </a:rPr>
              <a:t>"Front Right"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1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100" dirty="0" err="1">
                <a:solidFill>
                  <a:srgbClr val="2E75B6"/>
                </a:solidFill>
                <a:latin typeface="Cascadia Mono" panose="020B0609020000020004" pitchFamily="49" charset="0"/>
              </a:rPr>
              <a:t>capture_value</a:t>
            </a:r>
            <a:r>
              <a:rPr lang="en-US" sz="11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1100" dirty="0">
                <a:solidFill>
                  <a:srgbClr val="A31515"/>
                </a:solidFill>
                <a:latin typeface="Cascadia Mono" panose="020B0609020000020004" pitchFamily="49" charset="0"/>
              </a:rPr>
              <a:t>“40"</a:t>
            </a:r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  <a:endParaRPr lang="en-US" sz="1100" dirty="0">
              <a:solidFill>
                <a:srgbClr val="A31515"/>
              </a:solidFill>
              <a:latin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]</a:t>
            </a: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}</a:t>
            </a:r>
          </a:p>
          <a:p>
            <a:r>
              <a:rPr lang="en-US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289635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94057-008E-FD42-5FF5-FD361C2274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Other examples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041CDA-9F2B-70FE-5F2D-74F2B04A74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772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B234B-452C-AC39-ECC1-7E949BA1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Other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6624E-8447-A482-F27F-9129A644E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https://github.com/iontodirel/find_devices/blob/main/README.md#practical-examples</a:t>
            </a:r>
            <a:r>
              <a:rPr lang="en-US" dirty="0"/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7D0CA60-2481-2911-C8BD-7174532CEFD3}"/>
              </a:ext>
            </a:extLst>
          </p:cNvPr>
          <p:cNvGrpSpPr/>
          <p:nvPr/>
        </p:nvGrpSpPr>
        <p:grpSpPr>
          <a:xfrm>
            <a:off x="2830782" y="2914887"/>
            <a:ext cx="7183731" cy="3647956"/>
            <a:chOff x="2830782" y="2851825"/>
            <a:chExt cx="7183731" cy="36479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29A4DA-7F75-3757-C43A-8B800F1CE9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7361"/>
            <a:stretch/>
          </p:blipFill>
          <p:spPr>
            <a:xfrm>
              <a:off x="2830782" y="2851825"/>
              <a:ext cx="1782849" cy="36099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58DFDF0-552A-62AA-3623-EBC938C386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8368"/>
            <a:stretch/>
          </p:blipFill>
          <p:spPr>
            <a:xfrm>
              <a:off x="5554238" y="2920881"/>
              <a:ext cx="1782849" cy="354091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EAD26D-F230-8CAD-9A88-21E1812F8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77694" y="2920881"/>
              <a:ext cx="1736819" cy="3578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0456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205F7-B083-33F4-A8E6-AC9B7D8ACE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API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4B11F8-A0D9-1E51-DBDF-28033FAFB7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61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EB5E59D-13F0-B2E1-6C9C-6E8A4858EBDE}"/>
              </a:ext>
            </a:extLst>
          </p:cNvPr>
          <p:cNvSpPr/>
          <p:nvPr/>
        </p:nvSpPr>
        <p:spPr>
          <a:xfrm>
            <a:off x="4571616" y="5852421"/>
            <a:ext cx="7474253" cy="9662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06AE1B-CD10-2107-D125-F11EB7D1525F}"/>
              </a:ext>
            </a:extLst>
          </p:cNvPr>
          <p:cNvSpPr/>
          <p:nvPr/>
        </p:nvSpPr>
        <p:spPr>
          <a:xfrm>
            <a:off x="146128" y="1519930"/>
            <a:ext cx="4886953" cy="52987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3DF950-FBE4-99AA-676E-92BC626D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API 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6F526B-75DF-3E36-A1AD-5D034920F828}"/>
              </a:ext>
            </a:extLst>
          </p:cNvPr>
          <p:cNvSpPr txBox="1"/>
          <p:nvPr/>
        </p:nvSpPr>
        <p:spPr>
          <a:xfrm>
            <a:off x="234450" y="1519930"/>
            <a:ext cx="492703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struct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audio_device_info</a:t>
            </a:r>
            <a:endParaRPr lang="en-US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std::</a:t>
            </a:r>
            <a:r>
              <a:rPr lang="en-US" sz="1000" dirty="0">
                <a:solidFill>
                  <a:srgbClr val="2B91AF"/>
                </a:solidFill>
                <a:latin typeface="Cascadia Mono" panose="020B0609020000020004" pitchFamily="49" charset="0"/>
              </a:rPr>
              <a:t>string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hw_id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std::</a:t>
            </a:r>
            <a:r>
              <a:rPr lang="en-US" sz="1000" dirty="0">
                <a:solidFill>
                  <a:srgbClr val="2B91AF"/>
                </a:solidFill>
                <a:latin typeface="Cascadia Mono" panose="020B0609020000020004" pitchFamily="49" charset="0"/>
              </a:rPr>
              <a:t>string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plughw_id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card_id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= -1;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device_id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= -1;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std::</a:t>
            </a:r>
            <a:r>
              <a:rPr lang="en-US" sz="1000" dirty="0">
                <a:solidFill>
                  <a:srgbClr val="2B91AF"/>
                </a:solidFill>
                <a:latin typeface="Cascadia Mono" panose="020B0609020000020004" pitchFamily="49" charset="0"/>
              </a:rPr>
              <a:t>string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name;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std::</a:t>
            </a:r>
            <a:r>
              <a:rPr lang="en-US" sz="1000" dirty="0">
                <a:solidFill>
                  <a:srgbClr val="2B91AF"/>
                </a:solidFill>
                <a:latin typeface="Cascadia Mono" panose="020B0609020000020004" pitchFamily="49" charset="0"/>
              </a:rPr>
              <a:t>string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stream_name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std::</a:t>
            </a:r>
            <a:r>
              <a:rPr lang="en-US" sz="1000" dirty="0">
                <a:solidFill>
                  <a:srgbClr val="2B91AF"/>
                </a:solidFill>
                <a:latin typeface="Cascadia Mono" panose="020B0609020000020004" pitchFamily="49" charset="0"/>
              </a:rPr>
              <a:t>string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description;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audio_device_type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type = 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audio_device_type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::</a:t>
            </a:r>
            <a:r>
              <a:rPr lang="en-US" sz="1000" dirty="0" err="1">
                <a:solidFill>
                  <a:srgbClr val="2F4F4F"/>
                </a:solidFill>
                <a:latin typeface="Cascadia Mono" panose="020B0609020000020004" pitchFamily="49" charset="0"/>
              </a:rPr>
              <a:t>uknown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</a:p>
          <a:p>
            <a:endParaRPr lang="en-US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struct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audio_device_channel</a:t>
            </a:r>
            <a:endParaRPr lang="en-US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std::</a:t>
            </a:r>
            <a:r>
              <a:rPr lang="en-US" sz="1000" dirty="0">
                <a:solidFill>
                  <a:srgbClr val="2B91AF"/>
                </a:solidFill>
                <a:latin typeface="Cascadia Mono" panose="020B0609020000020004" pitchFamily="49" charset="0"/>
              </a:rPr>
              <a:t>string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name;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volume = 0;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volume_linearized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= 0;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audio_device_type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type = 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audio_device_type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::</a:t>
            </a:r>
            <a:r>
              <a:rPr lang="en-US" sz="1000" dirty="0" err="1">
                <a:solidFill>
                  <a:srgbClr val="2F4F4F"/>
                </a:solidFill>
                <a:latin typeface="Cascadia Mono" panose="020B0609020000020004" pitchFamily="49" charset="0"/>
              </a:rPr>
              <a:t>uknown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it-IT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it-IT" sz="1000" dirty="0">
                <a:solidFill>
                  <a:srgbClr val="2B91AF"/>
                </a:solidFill>
                <a:latin typeface="Cascadia Mono" panose="020B0609020000020004" pitchFamily="49" charset="0"/>
              </a:rPr>
              <a:t>audio_device_channel_id</a:t>
            </a:r>
            <a:r>
              <a:rPr lang="it-IT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id = </a:t>
            </a:r>
            <a:r>
              <a:rPr lang="it-IT" sz="1000" dirty="0">
                <a:solidFill>
                  <a:srgbClr val="2B91AF"/>
                </a:solidFill>
                <a:latin typeface="Cascadia Mono" panose="020B0609020000020004" pitchFamily="49" charset="0"/>
              </a:rPr>
              <a:t>audio_device_channel_id</a:t>
            </a:r>
            <a:r>
              <a:rPr lang="it-IT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::</a:t>
            </a:r>
            <a:r>
              <a:rPr lang="it-IT" sz="1000" dirty="0">
                <a:solidFill>
                  <a:srgbClr val="2F4F4F"/>
                </a:solidFill>
                <a:latin typeface="Cascadia Mono" panose="020B0609020000020004" pitchFamily="49" charset="0"/>
              </a:rPr>
              <a:t>none</a:t>
            </a:r>
            <a:r>
              <a:rPr lang="it-IT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</a:p>
          <a:p>
            <a:endParaRPr lang="en-US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struct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audio_device_volume_control</a:t>
            </a:r>
            <a:endParaRPr lang="en-US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std::</a:t>
            </a:r>
            <a:r>
              <a:rPr lang="en-US" sz="1000" dirty="0">
                <a:solidFill>
                  <a:srgbClr val="2B91AF"/>
                </a:solidFill>
                <a:latin typeface="Cascadia Mono" panose="020B0609020000020004" pitchFamily="49" charset="0"/>
              </a:rPr>
              <a:t>string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name;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std::</a:t>
            </a:r>
            <a:r>
              <a:rPr lang="en-US" sz="1000" dirty="0">
                <a:solidFill>
                  <a:srgbClr val="2B91AF"/>
                </a:solidFill>
                <a:latin typeface="Cascadia Mono" panose="020B06090200000200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audio_device_channel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&gt; channels;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</a:p>
          <a:p>
            <a:endParaRPr lang="en-US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struct 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audio_device_volume_info</a:t>
            </a:r>
            <a:endParaRPr lang="en-US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audio_device_info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audio_device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std::</a:t>
            </a:r>
            <a:r>
              <a:rPr lang="en-US" sz="1000" dirty="0">
                <a:solidFill>
                  <a:srgbClr val="2B91AF"/>
                </a:solidFill>
                <a:latin typeface="Cascadia Mono" panose="020B06090200000200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audio_device_volume_control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&gt; controls;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A887B8-C704-B95C-48D0-53AACC3DFB19}"/>
              </a:ext>
            </a:extLst>
          </p:cNvPr>
          <p:cNvSpPr/>
          <p:nvPr/>
        </p:nvSpPr>
        <p:spPr>
          <a:xfrm>
            <a:off x="5401996" y="273319"/>
            <a:ext cx="6555554" cy="46399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3BCCBB-E810-393C-0EC8-EF0EBD4FB2B1}"/>
              </a:ext>
            </a:extLst>
          </p:cNvPr>
          <p:cNvSpPr txBox="1"/>
          <p:nvPr/>
        </p:nvSpPr>
        <p:spPr>
          <a:xfrm>
            <a:off x="7873594" y="5030293"/>
            <a:ext cx="3281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API Usage Example</a:t>
            </a:r>
            <a:br>
              <a:rPr lang="en-US" b="1" dirty="0"/>
            </a:br>
            <a:r>
              <a:rPr lang="en-US" b="1" dirty="0"/>
              <a:t>Runtime Information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9F1C89-3FA2-5646-6FDE-0ABDE9255988}"/>
              </a:ext>
            </a:extLst>
          </p:cNvPr>
          <p:cNvSpPr txBox="1"/>
          <p:nvPr/>
        </p:nvSpPr>
        <p:spPr>
          <a:xfrm>
            <a:off x="308883" y="5920470"/>
            <a:ext cx="1165943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                             std::</a:t>
            </a:r>
            <a:r>
              <a:rPr lang="en-US" sz="1000" dirty="0">
                <a:solidFill>
                  <a:srgbClr val="2B91AF"/>
                </a:solidFill>
                <a:latin typeface="Cascadia Mono" panose="020B06090200000200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audio_device_info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get_audio_devices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  <a:endParaRPr lang="en-US" sz="1000" dirty="0">
              <a:solidFill>
                <a:srgbClr val="0000FF"/>
              </a:solidFill>
              <a:latin typeface="Cascadia Mono" panose="020B06090200000200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                                                         bool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try_get_audio_device_volume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audio_device_info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ascadia Mono" panose="020B0609020000020004" pitchFamily="49" charset="0"/>
              </a:rPr>
              <a:t>device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audio_device_volume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ascadia Mono" panose="020B0609020000020004" pitchFamily="49" charset="0"/>
              </a:rPr>
              <a:t>volume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b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endParaRPr lang="en-US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                                                         bool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try_set_audio_device_volume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audio_device_info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ascadia Mono" panose="020B0609020000020004" pitchFamily="49" charset="0"/>
              </a:rPr>
              <a:t>device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                                                                 const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audio_device_volume_control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ascadia Mono" panose="020B0609020000020004" pitchFamily="49" charset="0"/>
              </a:rPr>
              <a:t>control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audio_device_channel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ascadia Mono" panose="020B0609020000020004" pitchFamily="49" charset="0"/>
              </a:rPr>
              <a:t>channel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BD5B3B4-BA2F-5FD4-981A-C8B7745B9687}"/>
              </a:ext>
            </a:extLst>
          </p:cNvPr>
          <p:cNvCxnSpPr>
            <a:cxnSpLocks/>
          </p:cNvCxnSpPr>
          <p:nvPr/>
        </p:nvCxnSpPr>
        <p:spPr>
          <a:xfrm>
            <a:off x="5121403" y="1470316"/>
            <a:ext cx="0" cy="42542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EA6CBC8-949E-CCC3-A23A-5C5755C25FE4}"/>
              </a:ext>
            </a:extLst>
          </p:cNvPr>
          <p:cNvCxnSpPr>
            <a:cxnSpLocks/>
          </p:cNvCxnSpPr>
          <p:nvPr/>
        </p:nvCxnSpPr>
        <p:spPr>
          <a:xfrm>
            <a:off x="5121403" y="5724601"/>
            <a:ext cx="6627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5661780-9DD3-1E20-074A-B09C3B47CFE1}"/>
              </a:ext>
            </a:extLst>
          </p:cNvPr>
          <p:cNvCxnSpPr>
            <a:cxnSpLocks/>
          </p:cNvCxnSpPr>
          <p:nvPr/>
        </p:nvCxnSpPr>
        <p:spPr>
          <a:xfrm>
            <a:off x="234450" y="1470316"/>
            <a:ext cx="4886953" cy="10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3DAD8E7F-FD65-9B6E-93C5-62A5A467B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316" y="377452"/>
            <a:ext cx="5665133" cy="4369777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299B9C4-EBF4-2A52-FD92-98203FA1C443}"/>
              </a:ext>
            </a:extLst>
          </p:cNvPr>
          <p:cNvCxnSpPr>
            <a:cxnSpLocks/>
          </p:cNvCxnSpPr>
          <p:nvPr/>
        </p:nvCxnSpPr>
        <p:spPr>
          <a:xfrm>
            <a:off x="5490315" y="3706920"/>
            <a:ext cx="57534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28E5D22-CBDF-BE7F-248D-566DC137633E}"/>
              </a:ext>
            </a:extLst>
          </p:cNvPr>
          <p:cNvCxnSpPr>
            <a:cxnSpLocks/>
          </p:cNvCxnSpPr>
          <p:nvPr/>
        </p:nvCxnSpPr>
        <p:spPr>
          <a:xfrm>
            <a:off x="5490315" y="1859298"/>
            <a:ext cx="57534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8F6BE0D-C625-6A39-D33C-4A65137DEF67}"/>
              </a:ext>
            </a:extLst>
          </p:cNvPr>
          <p:cNvCxnSpPr>
            <a:cxnSpLocks/>
          </p:cNvCxnSpPr>
          <p:nvPr/>
        </p:nvCxnSpPr>
        <p:spPr>
          <a:xfrm flipH="1" flipV="1">
            <a:off x="11240912" y="1859298"/>
            <a:ext cx="2857" cy="18476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743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44B1C5C-B080-8F7F-4F14-69696C8C9633}"/>
              </a:ext>
            </a:extLst>
          </p:cNvPr>
          <p:cNvSpPr/>
          <p:nvPr/>
        </p:nvSpPr>
        <p:spPr>
          <a:xfrm>
            <a:off x="668923" y="1431218"/>
            <a:ext cx="8254148" cy="16034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621CA6-2208-DD30-0FB3-B0E5D1F81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Ports API 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1F7396-A134-A95E-8C12-A685B86500DC}"/>
              </a:ext>
            </a:extLst>
          </p:cNvPr>
          <p:cNvSpPr txBox="1"/>
          <p:nvPr/>
        </p:nvSpPr>
        <p:spPr>
          <a:xfrm>
            <a:off x="886247" y="1549612"/>
            <a:ext cx="3699266" cy="1485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struct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serial_port</a:t>
            </a:r>
            <a:endParaRPr lang="en-US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std::</a:t>
            </a:r>
            <a:r>
              <a:rPr lang="en-US" sz="1000" dirty="0">
                <a:solidFill>
                  <a:srgbClr val="2B91AF"/>
                </a:solidFill>
                <a:latin typeface="Cascadia Mono" panose="020B0609020000020004" pitchFamily="49" charset="0"/>
              </a:rPr>
              <a:t>string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name;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std::</a:t>
            </a:r>
            <a:r>
              <a:rPr lang="en-US" sz="1000" dirty="0">
                <a:solidFill>
                  <a:srgbClr val="2B91AF"/>
                </a:solidFill>
                <a:latin typeface="Cascadia Mono" panose="020B0609020000020004" pitchFamily="49" charset="0"/>
              </a:rPr>
              <a:t>string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description;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std::</a:t>
            </a:r>
            <a:r>
              <a:rPr lang="en-US" sz="1000" dirty="0">
                <a:solidFill>
                  <a:srgbClr val="2B91AF"/>
                </a:solidFill>
                <a:latin typeface="Cascadia Mono" panose="020B0609020000020004" pitchFamily="49" charset="0"/>
              </a:rPr>
              <a:t>string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manufacturer;    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std::</a:t>
            </a:r>
            <a:r>
              <a:rPr lang="en-US" sz="1000" dirty="0">
                <a:solidFill>
                  <a:srgbClr val="2B91AF"/>
                </a:solidFill>
                <a:latin typeface="Cascadia Mono" panose="020B0609020000020004" pitchFamily="49" charset="0"/>
              </a:rPr>
              <a:t>string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device_serial_number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</a:p>
          <a:p>
            <a:endParaRPr lang="en-US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std::</a:t>
            </a:r>
            <a:r>
              <a:rPr lang="en-US" sz="1000" dirty="0">
                <a:solidFill>
                  <a:srgbClr val="2B91AF"/>
                </a:solidFill>
                <a:latin typeface="Cascadia Mono" panose="020B06090200000200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serial_port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get_serial_ports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  <a:endParaRPr lang="en-US" sz="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F6B38A-18E8-A603-B511-45ED764E3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919" y="3363374"/>
            <a:ext cx="4617352" cy="18938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9438F35-CDD0-7CBA-2284-8FA3CA31978F}"/>
              </a:ext>
            </a:extLst>
          </p:cNvPr>
          <p:cNvSpPr/>
          <p:nvPr/>
        </p:nvSpPr>
        <p:spPr>
          <a:xfrm>
            <a:off x="2443524" y="3236011"/>
            <a:ext cx="5145178" cy="213960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0668E6-5C1A-8290-7B3C-2D001446E6BF}"/>
              </a:ext>
            </a:extLst>
          </p:cNvPr>
          <p:cNvSpPr txBox="1"/>
          <p:nvPr/>
        </p:nvSpPr>
        <p:spPr>
          <a:xfrm>
            <a:off x="4147316" y="5502980"/>
            <a:ext cx="3281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API Usage Example</a:t>
            </a:r>
          </a:p>
          <a:p>
            <a:r>
              <a:rPr lang="en-US" b="1" dirty="0"/>
              <a:t>Runtime Information</a:t>
            </a:r>
          </a:p>
        </p:txBody>
      </p:sp>
    </p:spTree>
    <p:extLst>
      <p:ext uri="{BB962C8B-B14F-4D97-AF65-F5344CB8AC3E}">
        <p14:creationId xmlns:p14="http://schemas.microsoft.com/office/powerpoint/2010/main" val="1089360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833FF5-513D-FC8F-5564-991BBF11749B}"/>
              </a:ext>
            </a:extLst>
          </p:cNvPr>
          <p:cNvSpPr/>
          <p:nvPr/>
        </p:nvSpPr>
        <p:spPr>
          <a:xfrm>
            <a:off x="95271" y="3244670"/>
            <a:ext cx="2262444" cy="24367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9983A5-1BE2-E66A-F48B-C7EF78F2CE40}"/>
              </a:ext>
            </a:extLst>
          </p:cNvPr>
          <p:cNvSpPr/>
          <p:nvPr/>
        </p:nvSpPr>
        <p:spPr>
          <a:xfrm>
            <a:off x="68244" y="5407854"/>
            <a:ext cx="12028485" cy="1417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66E4D-1CB4-7973-BC00-1A71561BD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API 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57DAA0-0E38-4CAC-26B8-AC2B4B4DE29F}"/>
              </a:ext>
            </a:extLst>
          </p:cNvPr>
          <p:cNvSpPr txBox="1"/>
          <p:nvPr/>
        </p:nvSpPr>
        <p:spPr>
          <a:xfrm>
            <a:off x="68244" y="3494405"/>
            <a:ext cx="7014529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struct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device_description</a:t>
            </a:r>
            <a:endParaRPr lang="en-US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bus_number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= -1;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device_number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= -1;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std::</a:t>
            </a:r>
            <a:r>
              <a:rPr lang="en-US" sz="1000" dirty="0">
                <a:solidFill>
                  <a:srgbClr val="2B91AF"/>
                </a:solidFill>
                <a:latin typeface="Cascadia Mono" panose="020B0609020000020004" pitchFamily="49" charset="0"/>
              </a:rPr>
              <a:t>string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path;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std::</a:t>
            </a:r>
            <a:r>
              <a:rPr lang="en-US" sz="1000" dirty="0">
                <a:solidFill>
                  <a:srgbClr val="2B91AF"/>
                </a:solidFill>
                <a:latin typeface="Cascadia Mono" panose="020B0609020000020004" pitchFamily="49" charset="0"/>
              </a:rPr>
              <a:t>string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hw_path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std::</a:t>
            </a:r>
            <a:r>
              <a:rPr lang="en-US" sz="1000" dirty="0">
                <a:solidFill>
                  <a:srgbClr val="2B91AF"/>
                </a:solidFill>
                <a:latin typeface="Cascadia Mono" panose="020B0609020000020004" pitchFamily="49" charset="0"/>
              </a:rPr>
              <a:t>string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id_vendor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std::</a:t>
            </a:r>
            <a:r>
              <a:rPr lang="en-US" sz="1000" dirty="0">
                <a:solidFill>
                  <a:srgbClr val="2B91AF"/>
                </a:solidFill>
                <a:latin typeface="Cascadia Mono" panose="020B0609020000020004" pitchFamily="49" charset="0"/>
              </a:rPr>
              <a:t>string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id_product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std::</a:t>
            </a:r>
            <a:r>
              <a:rPr lang="en-US" sz="1000" dirty="0">
                <a:solidFill>
                  <a:srgbClr val="2B91AF"/>
                </a:solidFill>
                <a:latin typeface="Cascadia Mono" panose="020B0609020000020004" pitchFamily="49" charset="0"/>
              </a:rPr>
              <a:t>string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product;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std::</a:t>
            </a:r>
            <a:r>
              <a:rPr lang="en-US" sz="1000" dirty="0">
                <a:solidFill>
                  <a:srgbClr val="2B91AF"/>
                </a:solidFill>
                <a:latin typeface="Cascadia Mono" panose="020B0609020000020004" pitchFamily="49" charset="0"/>
              </a:rPr>
              <a:t>string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manufacturer;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topology_depth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= -1;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</a:p>
          <a:p>
            <a:endParaRPr lang="en-US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try_get_device_description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audio_device_info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ascadia Mono" panose="020B0609020000020004" pitchFamily="49" charset="0"/>
              </a:rPr>
              <a:t>d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device_description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ascadia Mono" panose="020B0609020000020004" pitchFamily="49" charset="0"/>
              </a:rPr>
              <a:t>device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fr-FR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fr-FR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FR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try_get_device_description</a:t>
            </a:r>
            <a:r>
              <a:rPr lang="fr-FR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fr-FR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fr-FR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FR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serial_port</a:t>
            </a:r>
            <a:r>
              <a:rPr lang="fr-FR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&amp; </a:t>
            </a:r>
            <a:r>
              <a:rPr lang="fr-FR" sz="1000" dirty="0">
                <a:solidFill>
                  <a:srgbClr val="808080"/>
                </a:solidFill>
                <a:latin typeface="Cascadia Mono" panose="020B0609020000020004" pitchFamily="49" charset="0"/>
              </a:rPr>
              <a:t>d</a:t>
            </a:r>
            <a:r>
              <a:rPr lang="fr-FR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fr-FR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device_description</a:t>
            </a:r>
            <a:r>
              <a:rPr lang="fr-FR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&amp; </a:t>
            </a:r>
            <a:r>
              <a:rPr lang="fr-FR" sz="10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device</a:t>
            </a:r>
            <a:r>
              <a:rPr lang="fr-FR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en-US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fr-FR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std::</a:t>
            </a:r>
            <a:r>
              <a:rPr lang="fr-FR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vector</a:t>
            </a:r>
            <a:r>
              <a:rPr lang="fr-FR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fr-FR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audio_device_info</a:t>
            </a:r>
            <a:r>
              <a:rPr lang="fr-FR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&gt; </a:t>
            </a:r>
            <a:r>
              <a:rPr lang="fr-FR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get_audio_devices</a:t>
            </a:r>
            <a:r>
              <a:rPr lang="fr-FR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fr-FR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fr-FR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FR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device_description</a:t>
            </a:r>
            <a:r>
              <a:rPr lang="fr-FR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&amp; </a:t>
            </a:r>
            <a:r>
              <a:rPr lang="fr-FR" sz="10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desc</a:t>
            </a:r>
            <a:r>
              <a:rPr lang="fr-FR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try_get_serial_port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device_description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ascadia Mono" panose="020B0609020000020004" pitchFamily="49" charset="0"/>
              </a:rPr>
              <a:t>desc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serial_port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ascadia Mono" panose="020B0609020000020004" pitchFamily="49" charset="0"/>
              </a:rPr>
              <a:t>p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en-US" sz="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fr-FR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std::</a:t>
            </a:r>
            <a:r>
              <a:rPr lang="fr-FR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vector</a:t>
            </a:r>
            <a:r>
              <a:rPr lang="fr-FR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fr-FR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device_description</a:t>
            </a:r>
            <a:r>
              <a:rPr lang="fr-FR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&gt; </a:t>
            </a:r>
            <a:r>
              <a:rPr lang="fr-FR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get_sibling_audio_devices</a:t>
            </a:r>
            <a:r>
              <a:rPr lang="fr-FR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fr-FR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fr-FR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FR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device_description</a:t>
            </a:r>
            <a:r>
              <a:rPr lang="fr-FR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&amp; </a:t>
            </a:r>
            <a:r>
              <a:rPr lang="fr-FR" sz="10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desc</a:t>
            </a:r>
            <a:r>
              <a:rPr lang="fr-FR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std::</a:t>
            </a:r>
            <a:r>
              <a:rPr lang="en-US" sz="1000" dirty="0">
                <a:solidFill>
                  <a:srgbClr val="2B91AF"/>
                </a:solidFill>
                <a:latin typeface="Cascadia Mono" panose="020B06090200000200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device_description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get_sibling_serial_ports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device_description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ascadia Mono" panose="020B0609020000020004" pitchFamily="49" charset="0"/>
              </a:rPr>
              <a:t>desc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en-US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1F4630-A8C7-E9B6-A2E4-677EFEC39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592" y="1479797"/>
            <a:ext cx="9644137" cy="32028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5C51155-BEBA-18B5-EF41-624357B199D6}"/>
              </a:ext>
            </a:extLst>
          </p:cNvPr>
          <p:cNvSpPr/>
          <p:nvPr/>
        </p:nvSpPr>
        <p:spPr>
          <a:xfrm>
            <a:off x="2452591" y="1479797"/>
            <a:ext cx="9671165" cy="32893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4866-84BE-B326-3F5C-AD5290DA1EEA}"/>
              </a:ext>
            </a:extLst>
          </p:cNvPr>
          <p:cNvSpPr txBox="1"/>
          <p:nvPr/>
        </p:nvSpPr>
        <p:spPr>
          <a:xfrm>
            <a:off x="6540856" y="4740791"/>
            <a:ext cx="32818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API Usage Example</a:t>
            </a:r>
            <a:br>
              <a:rPr lang="en-US" b="1" dirty="0"/>
            </a:br>
            <a:r>
              <a:rPr lang="en-US" b="1" dirty="0"/>
              <a:t>Runtime Information</a:t>
            </a:r>
          </a:p>
          <a:p>
            <a:endParaRPr lang="en-US" sz="1400" b="1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23A9F73-88D5-D484-DE64-4FCA87A71C6B}"/>
              </a:ext>
            </a:extLst>
          </p:cNvPr>
          <p:cNvCxnSpPr/>
          <p:nvPr/>
        </p:nvCxnSpPr>
        <p:spPr>
          <a:xfrm>
            <a:off x="2538153" y="2003367"/>
            <a:ext cx="27653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4AB5F47-5471-975F-B42B-D664DA781554}"/>
              </a:ext>
            </a:extLst>
          </p:cNvPr>
          <p:cNvCxnSpPr>
            <a:cxnSpLocks/>
          </p:cNvCxnSpPr>
          <p:nvPr/>
        </p:nvCxnSpPr>
        <p:spPr>
          <a:xfrm>
            <a:off x="5303520" y="2003367"/>
            <a:ext cx="0" cy="5430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B60B955-0612-5A01-A69B-3A2A8351D74E}"/>
              </a:ext>
            </a:extLst>
          </p:cNvPr>
          <p:cNvCxnSpPr>
            <a:cxnSpLocks/>
          </p:cNvCxnSpPr>
          <p:nvPr/>
        </p:nvCxnSpPr>
        <p:spPr>
          <a:xfrm>
            <a:off x="5303520" y="2546465"/>
            <a:ext cx="57318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0C4A11-AD9A-A532-09DF-DFDE32F9BA2F}"/>
              </a:ext>
            </a:extLst>
          </p:cNvPr>
          <p:cNvCxnSpPr>
            <a:cxnSpLocks/>
          </p:cNvCxnSpPr>
          <p:nvPr/>
        </p:nvCxnSpPr>
        <p:spPr>
          <a:xfrm>
            <a:off x="2538153" y="3538450"/>
            <a:ext cx="436418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7524E7-36FA-0C44-55E5-1F0682594271}"/>
              </a:ext>
            </a:extLst>
          </p:cNvPr>
          <p:cNvCxnSpPr>
            <a:cxnSpLocks/>
          </p:cNvCxnSpPr>
          <p:nvPr/>
        </p:nvCxnSpPr>
        <p:spPr>
          <a:xfrm flipV="1">
            <a:off x="6902335" y="3179649"/>
            <a:ext cx="0" cy="3588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42AACA-0C7C-B539-4C7F-15516A6FFD23}"/>
              </a:ext>
            </a:extLst>
          </p:cNvPr>
          <p:cNvCxnSpPr>
            <a:cxnSpLocks/>
          </p:cNvCxnSpPr>
          <p:nvPr/>
        </p:nvCxnSpPr>
        <p:spPr>
          <a:xfrm>
            <a:off x="6902335" y="3182172"/>
            <a:ext cx="11253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91D80BC-D0B7-7877-78FA-A507A669D5F2}"/>
              </a:ext>
            </a:extLst>
          </p:cNvPr>
          <p:cNvCxnSpPr>
            <a:cxnSpLocks/>
          </p:cNvCxnSpPr>
          <p:nvPr/>
        </p:nvCxnSpPr>
        <p:spPr>
          <a:xfrm>
            <a:off x="5876703" y="2838184"/>
            <a:ext cx="21510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C5F74FF-2DB1-6644-7EDA-AA840B78E84C}"/>
              </a:ext>
            </a:extLst>
          </p:cNvPr>
          <p:cNvCxnSpPr>
            <a:cxnSpLocks/>
          </p:cNvCxnSpPr>
          <p:nvPr/>
        </p:nvCxnSpPr>
        <p:spPr>
          <a:xfrm>
            <a:off x="8027719" y="2838184"/>
            <a:ext cx="0" cy="3414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FFC434C-AA43-E0F1-E32D-068220956AAF}"/>
              </a:ext>
            </a:extLst>
          </p:cNvPr>
          <p:cNvCxnSpPr>
            <a:cxnSpLocks/>
          </p:cNvCxnSpPr>
          <p:nvPr/>
        </p:nvCxnSpPr>
        <p:spPr>
          <a:xfrm>
            <a:off x="5876703" y="2546465"/>
            <a:ext cx="0" cy="291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4444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C70A5-5D62-199E-6577-FD34A5C379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ACBA56-9136-3F42-058E-5D80A1D99A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271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0AD8E-4A6B-DDA1-BBC8-28E585059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B4DD5-4F1C-46BF-6B91-5BC6FC0EE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libasaund2-dev –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ALSA development library</a:t>
            </a:r>
          </a:p>
          <a:p>
            <a:r>
              <a:rPr lang="en-US" dirty="0" err="1"/>
              <a:t>libudev</a:t>
            </a:r>
            <a:r>
              <a:rPr lang="en-US" dirty="0"/>
              <a:t>-dev –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Linux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udev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development library</a:t>
            </a:r>
          </a:p>
          <a:p>
            <a:r>
              <a:rPr lang="en-US" dirty="0" err="1"/>
              <a:t>fmt</a:t>
            </a:r>
            <a:r>
              <a:rPr lang="en-US" dirty="0"/>
              <a:t> –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Formatting library, now part of C++20</a:t>
            </a:r>
          </a:p>
          <a:p>
            <a:r>
              <a:rPr lang="en-US" dirty="0" err="1"/>
              <a:t>nlohmann</a:t>
            </a:r>
            <a:r>
              <a:rPr lang="en-US" dirty="0"/>
              <a:t>/</a:t>
            </a:r>
            <a:r>
              <a:rPr lang="en-US" dirty="0" err="1"/>
              <a:t>json</a:t>
            </a:r>
            <a:r>
              <a:rPr lang="en-US" dirty="0"/>
              <a:t> –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JSON library</a:t>
            </a:r>
          </a:p>
          <a:p>
            <a:r>
              <a:rPr lang="en-US" dirty="0" err="1"/>
              <a:t>cxxopts</a:t>
            </a:r>
            <a:r>
              <a:rPr lang="en-US" dirty="0"/>
              <a:t> –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Command line parsing library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424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31F82-3357-4A5D-B094-5502674039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EB63A1-2C62-1258-D999-B3D8321489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856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97492-3041-1008-417C-12142A8E1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2DBB4-CC31-59AF-6D7B-699DD8EA1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apt-get</a:t>
            </a:r>
          </a:p>
          <a:p>
            <a:pPr lvl="1"/>
            <a:r>
              <a:rPr lang="en-US" dirty="0"/>
              <a:t>libasaund2-dev</a:t>
            </a:r>
          </a:p>
          <a:p>
            <a:pPr lvl="1"/>
            <a:r>
              <a:rPr lang="en-US" dirty="0" err="1"/>
              <a:t>libudev</a:t>
            </a:r>
            <a:r>
              <a:rPr lang="en-US" dirty="0"/>
              <a:t>-dev</a:t>
            </a:r>
          </a:p>
          <a:p>
            <a:r>
              <a:rPr lang="en-US" dirty="0" err="1"/>
              <a:t>CMake</a:t>
            </a:r>
            <a:r>
              <a:rPr lang="en-US" dirty="0"/>
              <a:t> (</a:t>
            </a:r>
            <a:r>
              <a:rPr lang="en-US" dirty="0" err="1"/>
              <a:t>FetchContent</a:t>
            </a:r>
            <a:r>
              <a:rPr lang="en-US" dirty="0"/>
              <a:t>)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dirty="0" err="1"/>
              <a:t>fmt</a:t>
            </a:r>
            <a:endParaRPr lang="en-US" dirty="0"/>
          </a:p>
          <a:p>
            <a:pPr lvl="1"/>
            <a:r>
              <a:rPr lang="en-US" dirty="0" err="1"/>
              <a:t>nlohmann</a:t>
            </a:r>
            <a:r>
              <a:rPr lang="en-US" dirty="0"/>
              <a:t>/</a:t>
            </a:r>
            <a:r>
              <a:rPr lang="en-US" dirty="0" err="1"/>
              <a:t>json</a:t>
            </a:r>
            <a:endParaRPr lang="en-US" dirty="0"/>
          </a:p>
          <a:p>
            <a:pPr lvl="1"/>
            <a:r>
              <a:rPr lang="en-US" dirty="0" err="1"/>
              <a:t>cxxopts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570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889E6-C599-3EB6-0F77-9193F6ADF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FetchContent</a:t>
            </a:r>
            <a:r>
              <a:rPr lang="en-US" dirty="0"/>
              <a:t> in </a:t>
            </a:r>
            <a:r>
              <a:rPr lang="en-US" dirty="0" err="1"/>
              <a:t>CMake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DC009E-C9D4-F4C5-BE1C-6BE7F5838527}"/>
              </a:ext>
            </a:extLst>
          </p:cNvPr>
          <p:cNvSpPr txBox="1"/>
          <p:nvPr/>
        </p:nvSpPr>
        <p:spPr>
          <a:xfrm>
            <a:off x="973853" y="1626825"/>
            <a:ext cx="10839357" cy="3108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(CMAKE_VERSION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VERSION_GREATER_EQUAL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"3.24.0"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  </a:t>
            </a:r>
            <a:r>
              <a:rPr lang="en-US" sz="1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cmake_policy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(SET CMP0135 NEW)</a:t>
            </a:r>
          </a:p>
          <a:p>
            <a:r>
              <a:rPr lang="en-US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endif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include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FetchContent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FetchContent_Declare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json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URL https://github.com/nlohmann/json/releases/download/v3.11.2/json.tar.xz)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FetchContent_GetProperties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json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json_POPULATED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FetchContent_Populate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json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  </a:t>
            </a:r>
            <a:r>
              <a:rPr lang="en-US" sz="1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add_subdirectory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b="1" dirty="0">
                <a:solidFill>
                  <a:srgbClr val="008800"/>
                </a:solidFill>
                <a:latin typeface="Cascadia Mono" panose="020B0609020000020004" pitchFamily="49" charset="0"/>
              </a:rPr>
              <a:t>${</a:t>
            </a:r>
            <a:r>
              <a:rPr lang="en-US" sz="1400" b="1" dirty="0" err="1">
                <a:solidFill>
                  <a:srgbClr val="008800"/>
                </a:solidFill>
                <a:latin typeface="Cascadia Mono" panose="020B0609020000020004" pitchFamily="49" charset="0"/>
              </a:rPr>
              <a:t>json_SOURCE_DIR</a:t>
            </a:r>
            <a:r>
              <a:rPr lang="en-US" sz="1400" b="1" dirty="0">
                <a:solidFill>
                  <a:srgbClr val="008800"/>
                </a:solidFill>
                <a:latin typeface="Cascadia Mono" panose="020B0609020000020004" pitchFamily="49" charset="0"/>
              </a:rPr>
              <a:t>}</a:t>
            </a:r>
            <a:r>
              <a:rPr lang="en-US" sz="14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b="1" dirty="0">
                <a:solidFill>
                  <a:srgbClr val="008800"/>
                </a:solidFill>
                <a:latin typeface="Cascadia Mono" panose="020B0609020000020004" pitchFamily="49" charset="0"/>
              </a:rPr>
              <a:t>${</a:t>
            </a:r>
            <a:r>
              <a:rPr lang="en-US" sz="1400" b="1" dirty="0" err="1">
                <a:solidFill>
                  <a:srgbClr val="008800"/>
                </a:solidFill>
                <a:latin typeface="Cascadia Mono" panose="020B0609020000020004" pitchFamily="49" charset="0"/>
              </a:rPr>
              <a:t>json_BINARY_DIR</a:t>
            </a:r>
            <a:r>
              <a:rPr lang="en-US" sz="1400" b="1" dirty="0">
                <a:solidFill>
                  <a:srgbClr val="008800"/>
                </a:solidFill>
                <a:latin typeface="Cascadia Mono" panose="020B0609020000020004" pitchFamily="49" charset="0"/>
              </a:rPr>
              <a:t>}</a:t>
            </a:r>
            <a:r>
              <a:rPr lang="en-US" sz="14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latin typeface="Cascadia Mono" panose="020B0609020000020004" pitchFamily="49" charset="0"/>
              </a:rPr>
              <a:t>EXCLUDE_FROM_ALL</a:t>
            </a:r>
            <a:r>
              <a:rPr lang="en-US" sz="1400" b="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2B91AF"/>
                </a:solidFill>
                <a:latin typeface="Cascadia Mono" panose="020B0609020000020004" pitchFamily="49" charset="0"/>
              </a:rPr>
              <a:t>endif</a:t>
            </a:r>
            <a:r>
              <a:rPr lang="en-US" sz="1400" b="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target_link_libraries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(find_devices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nlohmann_json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::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nlohmann_json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030839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C1021-1840-05C7-68EC-53FD34968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Enumerating audio devices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D9BFC9-065F-9406-E499-4159454636A1}"/>
              </a:ext>
            </a:extLst>
          </p:cNvPr>
          <p:cNvSpPr txBox="1"/>
          <p:nvPr/>
        </p:nvSpPr>
        <p:spPr>
          <a:xfrm>
            <a:off x="977250" y="1419508"/>
            <a:ext cx="10606825" cy="51090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alsa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/</a:t>
            </a:r>
            <a:r>
              <a:rPr lang="en-US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asoundlib.h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  <a:endParaRPr lang="en-US" sz="1400" dirty="0">
              <a:solidFill>
                <a:srgbClr val="0000FF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card_id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-1;</a:t>
            </a:r>
            <a:b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while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snd_card_next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(&amp;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card_id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snd_ctl_t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ctl_handle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nullptr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snd_ctl_open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(&amp;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ctl_handle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fmt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::format(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hw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:{}"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card_id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c_str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(), 0);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while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        int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device_id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-1;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snd_ctl_pcm_next_device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ctl_handle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&amp;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device_id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        </a:t>
            </a:r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snd_pcm_info_t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pcm_info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nullptr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snd_pcm_info_set_device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pcm_info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device_id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snd_pcm_info_set_subdevice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pcm_info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0);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snd_pcm_info_set_stream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pcm_info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>
                <a:solidFill>
                  <a:srgbClr val="2F4F4F"/>
                </a:solidFill>
                <a:latin typeface="Cascadia Mono" panose="020B0609020000020004" pitchFamily="49" charset="0"/>
              </a:rPr>
              <a:t>SND_PCM_STREAM_CAPTURE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snd_ctl_pcm_info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ctl_handle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pcm_info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        char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name = </a:t>
            </a:r>
            <a:r>
              <a:rPr lang="en-US" sz="1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nullptr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snd_card_get_name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card_id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&amp;name);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        char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long_name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nullptr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snd_card_get_longname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card_id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&amp;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long_name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fmt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::format(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hw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:{},{}"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device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.card_id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device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.device_id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        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79F3C7-C3F7-8A85-CFD7-F7F206B77DAF}"/>
              </a:ext>
            </a:extLst>
          </p:cNvPr>
          <p:cNvSpPr txBox="1"/>
          <p:nvPr/>
        </p:nvSpPr>
        <p:spPr>
          <a:xfrm>
            <a:off x="5462596" y="2094079"/>
            <a:ext cx="7286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hw:0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53D669-FE94-6147-6698-64BF68066CA7}"/>
              </a:ext>
            </a:extLst>
          </p:cNvPr>
          <p:cNvSpPr txBox="1"/>
          <p:nvPr/>
        </p:nvSpPr>
        <p:spPr>
          <a:xfrm>
            <a:off x="3332668" y="6308209"/>
            <a:ext cx="9048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hw:0,1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8E6CD6-6ACD-E493-93CE-925119F8A1F0}"/>
              </a:ext>
            </a:extLst>
          </p:cNvPr>
          <p:cNvSpPr txBox="1"/>
          <p:nvPr/>
        </p:nvSpPr>
        <p:spPr>
          <a:xfrm>
            <a:off x="6280662" y="4762502"/>
            <a:ext cx="244792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USB PnP Sound Device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4F00E3-CBB1-E8CA-3B3D-187B735A01E2}"/>
              </a:ext>
            </a:extLst>
          </p:cNvPr>
          <p:cNvSpPr txBox="1"/>
          <p:nvPr/>
        </p:nvSpPr>
        <p:spPr>
          <a:xfrm>
            <a:off x="6594987" y="5200652"/>
            <a:ext cx="46969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C-Media Electronics Inc. USB PnP Sound Device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16574AC-C386-C110-DC33-70FC33FC0BE1}"/>
              </a:ext>
            </a:extLst>
          </p:cNvPr>
          <p:cNvCxnSpPr>
            <a:cxnSpLocks/>
          </p:cNvCxnSpPr>
          <p:nvPr/>
        </p:nvCxnSpPr>
        <p:spPr>
          <a:xfrm>
            <a:off x="5807601" y="2509157"/>
            <a:ext cx="0" cy="26358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C7E60D-52F8-E378-BDCA-97E7905F3063}"/>
              </a:ext>
            </a:extLst>
          </p:cNvPr>
          <p:cNvCxnSpPr>
            <a:cxnSpLocks/>
          </p:cNvCxnSpPr>
          <p:nvPr/>
        </p:nvCxnSpPr>
        <p:spPr>
          <a:xfrm flipH="1">
            <a:off x="4157541" y="4983151"/>
            <a:ext cx="203305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66DB30D-B9FE-4F7D-DCC0-D33193E85228}"/>
              </a:ext>
            </a:extLst>
          </p:cNvPr>
          <p:cNvCxnSpPr>
            <a:cxnSpLocks/>
          </p:cNvCxnSpPr>
          <p:nvPr/>
        </p:nvCxnSpPr>
        <p:spPr>
          <a:xfrm flipH="1">
            <a:off x="4665133" y="5446395"/>
            <a:ext cx="183410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28E925E-3AF2-370A-0D60-6A9B1F1037DC}"/>
              </a:ext>
            </a:extLst>
          </p:cNvPr>
          <p:cNvCxnSpPr>
            <a:cxnSpLocks/>
          </p:cNvCxnSpPr>
          <p:nvPr/>
        </p:nvCxnSpPr>
        <p:spPr>
          <a:xfrm flipV="1">
            <a:off x="3739278" y="5939471"/>
            <a:ext cx="0" cy="31480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162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65571-2E7C-B1B1-69A3-973ACE0E9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Controls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00769A-45FE-EC20-18A2-E61DAC700AF4}"/>
              </a:ext>
            </a:extLst>
          </p:cNvPr>
          <p:cNvSpPr txBox="1"/>
          <p:nvPr/>
        </p:nvSpPr>
        <p:spPr>
          <a:xfrm>
            <a:off x="947337" y="1489722"/>
            <a:ext cx="10728848" cy="50475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alsa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/</a:t>
            </a:r>
            <a:r>
              <a:rPr lang="en-US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asoundlib.h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  <a:endParaRPr lang="en-US" sz="14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snd_mixer_t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handle;</a:t>
            </a:r>
          </a:p>
          <a:p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snd_mixer_selem_id_t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snd_mixer_open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(&amp;handle, 0);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snd_mixer_attach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(handle, (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hw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:"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</a:rPr>
              <a:t>+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std::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to_string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device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.card_id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)).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c_str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()));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snd_mixer_selem_register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(handle, </a:t>
            </a:r>
            <a:r>
              <a:rPr lang="en-US" sz="1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nullptr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nullptr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snd_mixer_load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(handle);</a:t>
            </a:r>
          </a:p>
          <a:p>
            <a:r>
              <a:rPr lang="da-DK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snd_mixer_selem_id_malloc(&amp;sid);</a:t>
            </a:r>
          </a:p>
          <a:p>
            <a:r>
              <a:rPr lang="da-DK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snd_mixer_selem_id_set_index(sid, 0);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snd_mixer_elem_t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elem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nullptr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elem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snd_mixer_first_elem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(handle);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elem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elem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snd_mixer_elem_next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elem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))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snd_mixer_selem_get_id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elem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it-IT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it-IT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audio_device_volume_control</a:t>
            </a:r>
            <a:r>
              <a:rPr lang="it-IT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volume_control;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control_name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snd_mixer_selem_get_name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elem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channel_id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0;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channel_id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&lt;= </a:t>
            </a:r>
            <a:r>
              <a:rPr lang="en-US" sz="1400" dirty="0">
                <a:solidFill>
                  <a:srgbClr val="2F4F4F"/>
                </a:solidFill>
                <a:latin typeface="Cascadia Mono" panose="020B0609020000020004" pitchFamily="49" charset="0"/>
              </a:rPr>
              <a:t>SND_MIXER_SCHN_REAR_CENTER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channel_id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++)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        const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channel_name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snd_mixer_selem_channel_name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channel_id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long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min = 0, max = 100, value = 0;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snd_mixer_selem_get_playback_volume_range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latin typeface="Cascadia Mono" panose="020B0609020000020004" pitchFamily="49" charset="0"/>
              </a:rPr>
              <a:t>elem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&amp;min, &amp;max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400" dirty="0">
                <a:latin typeface="Cascadia Mono" panose="020B0609020000020004" pitchFamily="49" charset="0"/>
              </a:rPr>
              <a:t>        </a:t>
            </a:r>
            <a:r>
              <a:rPr lang="en-US" sz="1400" dirty="0" err="1">
                <a:latin typeface="Cascadia Mono" panose="020B0609020000020004" pitchFamily="49" charset="0"/>
              </a:rPr>
              <a:t>snd_mixer_selem_get_playback_volume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latin typeface="Cascadia Mono" panose="020B0609020000020004" pitchFamily="49" charset="0"/>
              </a:rPr>
              <a:t>elem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 err="1">
                <a:latin typeface="Cascadia Mono" panose="020B0609020000020004" pitchFamily="49" charset="0"/>
              </a:rPr>
              <a:t>channel_id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&amp;value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14F985-6DC7-438F-BBC4-269DED3EE4D3}"/>
              </a:ext>
            </a:extLst>
          </p:cNvPr>
          <p:cNvSpPr txBox="1"/>
          <p:nvPr/>
        </p:nvSpPr>
        <p:spPr>
          <a:xfrm>
            <a:off x="7562847" y="1744665"/>
            <a:ext cx="7286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hw:0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6E8A96A-8B4D-6B0E-59BA-1F47A590D077}"/>
              </a:ext>
            </a:extLst>
          </p:cNvPr>
          <p:cNvCxnSpPr>
            <a:cxnSpLocks/>
          </p:cNvCxnSpPr>
          <p:nvPr/>
        </p:nvCxnSpPr>
        <p:spPr>
          <a:xfrm>
            <a:off x="7888278" y="2142574"/>
            <a:ext cx="0" cy="25534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897252A-4412-EA64-6D16-725442D1D373}"/>
              </a:ext>
            </a:extLst>
          </p:cNvPr>
          <p:cNvSpPr txBox="1"/>
          <p:nvPr/>
        </p:nvSpPr>
        <p:spPr>
          <a:xfrm>
            <a:off x="86035" y="5099786"/>
            <a:ext cx="124611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Front Left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361825-EEA8-0395-8652-E133F9B26CCC}"/>
              </a:ext>
            </a:extLst>
          </p:cNvPr>
          <p:cNvCxnSpPr>
            <a:cxnSpLocks/>
          </p:cNvCxnSpPr>
          <p:nvPr/>
        </p:nvCxnSpPr>
        <p:spPr>
          <a:xfrm>
            <a:off x="1388156" y="5284452"/>
            <a:ext cx="44064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B9FF935-52EC-0528-CE77-6810CEF954D2}"/>
              </a:ext>
            </a:extLst>
          </p:cNvPr>
          <p:cNvSpPr txBox="1"/>
          <p:nvPr/>
        </p:nvSpPr>
        <p:spPr>
          <a:xfrm>
            <a:off x="7560647" y="3956295"/>
            <a:ext cx="124611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Speaker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F5EB06CA-3D0C-21BB-69B9-F5052725F27D}"/>
              </a:ext>
            </a:extLst>
          </p:cNvPr>
          <p:cNvCxnSpPr>
            <a:cxnSpLocks/>
          </p:cNvCxnSpPr>
          <p:nvPr/>
        </p:nvCxnSpPr>
        <p:spPr>
          <a:xfrm rot="10800000" flipV="1">
            <a:off x="7593728" y="4361088"/>
            <a:ext cx="589978" cy="282629"/>
          </a:xfrm>
          <a:prstGeom prst="bentConnector3">
            <a:avLst>
              <a:gd name="adj1" fmla="val 156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997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17747-AEB2-081C-1339-325E6DDF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Enumerating Serial Ports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13D880-131C-56B1-FD72-98BE03521365}"/>
              </a:ext>
            </a:extLst>
          </p:cNvPr>
          <p:cNvSpPr txBox="1"/>
          <p:nvPr/>
        </p:nvSpPr>
        <p:spPr>
          <a:xfrm>
            <a:off x="991645" y="1566099"/>
            <a:ext cx="10643096" cy="3539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libudev.h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</a:p>
          <a:p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udev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udev_new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  <a:endParaRPr lang="en-US" sz="1400" dirty="0">
              <a:solidFill>
                <a:srgbClr val="A31515"/>
              </a:solidFill>
              <a:latin typeface="Cascadia Mono" panose="020B0609020000020004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udev_enumerate_add_match_subsystem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(enumerate,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tty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udev_enumerate_scan_devices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(enumerate);</a:t>
            </a:r>
          </a:p>
          <a:p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udev_list_entry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devices =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udev_enumerate_get_list_entry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(enumerate);</a:t>
            </a:r>
          </a:p>
          <a:p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udev_list_entry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dev_list_entry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400" dirty="0" err="1">
                <a:solidFill>
                  <a:srgbClr val="6F008A"/>
                </a:solidFill>
                <a:latin typeface="Cascadia Mono" panose="020B0609020000020004" pitchFamily="49" charset="0"/>
              </a:rPr>
              <a:t>udev_list_entry_foreach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dev_list_entry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devices)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path =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udev_list_entry_get_name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dev_list_entry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udev_device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dev =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udev_device_new_from_syspath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path);</a:t>
            </a:r>
          </a:p>
          <a:p>
            <a:r>
              <a:rPr lang="fr-FR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fr-FR" sz="1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fr-FR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fr-FR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devnode</a:t>
            </a:r>
            <a:r>
              <a:rPr lang="fr-FR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fr-FR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udev_device_get_devnode</a:t>
            </a:r>
            <a:r>
              <a:rPr lang="fr-FR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(dev);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udev_device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usb_dev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udev_device_get_parent_with_subsystem_devtype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(dev,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usb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usb_device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manufacturer =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udev_device_get_sysattr_value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usb_dev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"manufacturer"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product =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udev_device_get_sysattr_value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usb_dev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"product"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serial =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udev_device_get_sysattr_value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usb_dev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"serial"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b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697967-86F5-3529-ADB6-9DA2626591AC}"/>
              </a:ext>
            </a:extLst>
          </p:cNvPr>
          <p:cNvSpPr txBox="1"/>
          <p:nvPr/>
        </p:nvSpPr>
        <p:spPr>
          <a:xfrm>
            <a:off x="8461917" y="3213442"/>
            <a:ext cx="159240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/dev/ttyUSB0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DA66930-FDF9-5069-91C8-D748FBC5BE9A}"/>
              </a:ext>
            </a:extLst>
          </p:cNvPr>
          <p:cNvCxnSpPr>
            <a:cxnSpLocks/>
          </p:cNvCxnSpPr>
          <p:nvPr/>
        </p:nvCxnSpPr>
        <p:spPr>
          <a:xfrm flipH="1">
            <a:off x="7853270" y="3425713"/>
            <a:ext cx="504265" cy="509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CAD8F48-90C7-4980-48F2-611BE2B4B8DD}"/>
              </a:ext>
            </a:extLst>
          </p:cNvPr>
          <p:cNvSpPr txBox="1"/>
          <p:nvPr/>
        </p:nvSpPr>
        <p:spPr>
          <a:xfrm>
            <a:off x="1290952" y="5251792"/>
            <a:ext cx="387295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f6a69ba44567ec119b112342ef680de7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E3B2D6-6C04-7E42-B91D-CA6AF1432FDB}"/>
              </a:ext>
            </a:extLst>
          </p:cNvPr>
          <p:cNvCxnSpPr>
            <a:cxnSpLocks/>
          </p:cNvCxnSpPr>
          <p:nvPr/>
        </p:nvCxnSpPr>
        <p:spPr>
          <a:xfrm flipV="1">
            <a:off x="3004457" y="4829175"/>
            <a:ext cx="0" cy="37963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6F396A2-8978-0AAC-0CBC-70A7F186B453}"/>
              </a:ext>
            </a:extLst>
          </p:cNvPr>
          <p:cNvSpPr txBox="1"/>
          <p:nvPr/>
        </p:nvSpPr>
        <p:spPr>
          <a:xfrm>
            <a:off x="8908857" y="5312908"/>
            <a:ext cx="135629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Silicon Labs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D8B5BB-BBB0-1634-14ED-81CECDB737F4}"/>
              </a:ext>
            </a:extLst>
          </p:cNvPr>
          <p:cNvCxnSpPr>
            <a:cxnSpLocks/>
          </p:cNvCxnSpPr>
          <p:nvPr/>
        </p:nvCxnSpPr>
        <p:spPr>
          <a:xfrm flipV="1">
            <a:off x="9639638" y="4449536"/>
            <a:ext cx="0" cy="80225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032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514D9-36B8-A277-CCEB-AD809043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Mapping: Devices to </a:t>
            </a:r>
            <a:r>
              <a:rPr lang="en-US" dirty="0" err="1"/>
              <a:t>udev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FF5C51-C6BC-A5E7-6CE0-BF7181B207B5}"/>
              </a:ext>
            </a:extLst>
          </p:cNvPr>
          <p:cNvSpPr txBox="1"/>
          <p:nvPr/>
        </p:nvSpPr>
        <p:spPr>
          <a:xfrm>
            <a:off x="955339" y="2117535"/>
            <a:ext cx="10810240" cy="24622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libudev.h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</a:p>
          <a:p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udev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udev_new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udev_enumerate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enumerate =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udev_enumerate_new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udev_enumerate_add_match_subsystem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(enumerate, "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tty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");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udev_enumerate_add_match_property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(enumerate, "DEVNAME",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p.name.c_str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());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udev_enumerate_scan_devices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</a:rPr>
              <a:t>enumerate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udev_list_entry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devices =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udev_enumerate_get_list_entry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</a:rPr>
              <a:t>enumerate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udev_device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</a:rPr>
              <a:t>device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udev_device_new_from_syspath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udev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udev_list_entry_get_name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(devices));</a:t>
            </a:r>
          </a:p>
          <a:p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udev_device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usb_device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udev_device_get_parent_with_subsystem_devtype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</a:rPr>
              <a:t>device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usb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usb_device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syspath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udev_device_get_syspath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</a:rPr>
              <a:t>device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usb_syspath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udev_device_get_syspath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usb_device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319C4-B26D-1129-635E-8EB6C4498313}"/>
              </a:ext>
            </a:extLst>
          </p:cNvPr>
          <p:cNvSpPr txBox="1"/>
          <p:nvPr/>
        </p:nvSpPr>
        <p:spPr>
          <a:xfrm>
            <a:off x="888650" y="1534300"/>
            <a:ext cx="9312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Serial port to device description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923AAC-078F-9846-D593-3250B4CDDB50}"/>
              </a:ext>
            </a:extLst>
          </p:cNvPr>
          <p:cNvSpPr txBox="1"/>
          <p:nvPr/>
        </p:nvSpPr>
        <p:spPr>
          <a:xfrm>
            <a:off x="6726002" y="2270248"/>
            <a:ext cx="155823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/dev/ttyUSB0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0763AA-04A9-B82A-CD90-0A75610E7B25}"/>
              </a:ext>
            </a:extLst>
          </p:cNvPr>
          <p:cNvCxnSpPr>
            <a:cxnSpLocks/>
          </p:cNvCxnSpPr>
          <p:nvPr/>
        </p:nvCxnSpPr>
        <p:spPr>
          <a:xfrm>
            <a:off x="7404609" y="2687855"/>
            <a:ext cx="0" cy="33762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BECD3F8-6C0A-17FD-A9EE-D09546B3254E}"/>
              </a:ext>
            </a:extLst>
          </p:cNvPr>
          <p:cNvSpPr txBox="1"/>
          <p:nvPr/>
        </p:nvSpPr>
        <p:spPr>
          <a:xfrm>
            <a:off x="955339" y="5849691"/>
            <a:ext cx="1081024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udev_enumerate_add_match_subsystem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</a:rPr>
              <a:t>enumerate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"sound"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udev_enumerate_add_match_sysname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</a:rPr>
              <a:t>enumerate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fmt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::format(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"card{}"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d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.card_id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c_str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());</a:t>
            </a:r>
            <a:endParaRPr lang="en-US" sz="1400" dirty="0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F9A308F-04E7-4366-3B00-86804AF416C4}"/>
              </a:ext>
            </a:extLst>
          </p:cNvPr>
          <p:cNvSpPr/>
          <p:nvPr/>
        </p:nvSpPr>
        <p:spPr>
          <a:xfrm>
            <a:off x="797559" y="2888039"/>
            <a:ext cx="145366" cy="359991"/>
          </a:xfrm>
          <a:prstGeom prst="leftBrace">
            <a:avLst>
              <a:gd name="adj1" fmla="val 8333"/>
              <a:gd name="adj2" fmla="val 49314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084093-14F0-C6D2-FF5B-6C45AB02A1D4}"/>
              </a:ext>
            </a:extLst>
          </p:cNvPr>
          <p:cNvSpPr txBox="1"/>
          <p:nvPr/>
        </p:nvSpPr>
        <p:spPr>
          <a:xfrm>
            <a:off x="888650" y="5303266"/>
            <a:ext cx="9312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Sound card to device description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6B1CC9E0-C7E8-D22C-8E4B-17D83B651EBD}"/>
              </a:ext>
            </a:extLst>
          </p:cNvPr>
          <p:cNvSpPr/>
          <p:nvPr/>
        </p:nvSpPr>
        <p:spPr>
          <a:xfrm>
            <a:off x="779617" y="5944430"/>
            <a:ext cx="145366" cy="359991"/>
          </a:xfrm>
          <a:prstGeom prst="leftBrace">
            <a:avLst>
              <a:gd name="adj1" fmla="val 8333"/>
              <a:gd name="adj2" fmla="val 49314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A3AFF73-C546-ECFB-157D-E42709E1D84C}"/>
              </a:ext>
            </a:extLst>
          </p:cNvPr>
          <p:cNvCxnSpPr>
            <a:cxnSpLocks/>
          </p:cNvCxnSpPr>
          <p:nvPr/>
        </p:nvCxnSpPr>
        <p:spPr>
          <a:xfrm rot="10800000" flipH="1">
            <a:off x="719043" y="3068034"/>
            <a:ext cx="2281" cy="3053922"/>
          </a:xfrm>
          <a:prstGeom prst="bentConnector4">
            <a:avLst>
              <a:gd name="adj1" fmla="val -10021920"/>
              <a:gd name="adj2" fmla="val 99909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0C18BC3-ECC6-873C-E4B7-2C1AEDBB941D}"/>
              </a:ext>
            </a:extLst>
          </p:cNvPr>
          <p:cNvSpPr txBox="1"/>
          <p:nvPr/>
        </p:nvSpPr>
        <p:spPr>
          <a:xfrm>
            <a:off x="1257468" y="4756841"/>
            <a:ext cx="931290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/sys/devices/pci0000:00/0000:00:14.0/usb1/1-4/1-4.1/1-4.1.2/1-4.1.2:1.0/ttyUSB0/</a:t>
            </a:r>
            <a:r>
              <a:rPr lang="en-US" b="1" dirty="0" err="1"/>
              <a:t>tty</a:t>
            </a:r>
            <a:r>
              <a:rPr lang="en-US" b="1" dirty="0"/>
              <a:t>/ttyUSB0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C159A0B4-06CA-FAF4-D6F3-DF82E4CF68FB}"/>
              </a:ext>
            </a:extLst>
          </p:cNvPr>
          <p:cNvCxnSpPr>
            <a:cxnSpLocks/>
          </p:cNvCxnSpPr>
          <p:nvPr/>
        </p:nvCxnSpPr>
        <p:spPr>
          <a:xfrm rot="10800000">
            <a:off x="6726005" y="4218421"/>
            <a:ext cx="1558233" cy="486486"/>
          </a:xfrm>
          <a:prstGeom prst="bentConnector3">
            <a:avLst>
              <a:gd name="adj1" fmla="val -575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0EFFD91-1C8F-C87B-3108-4A264AD24A05}"/>
              </a:ext>
            </a:extLst>
          </p:cNvPr>
          <p:cNvSpPr txBox="1"/>
          <p:nvPr/>
        </p:nvSpPr>
        <p:spPr>
          <a:xfrm rot="16200000">
            <a:off x="-467286" y="3944323"/>
            <a:ext cx="1399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A38418-5DDD-EE88-5527-826A139DC8E1}"/>
              </a:ext>
            </a:extLst>
          </p:cNvPr>
          <p:cNvSpPr txBox="1"/>
          <p:nvPr/>
        </p:nvSpPr>
        <p:spPr>
          <a:xfrm>
            <a:off x="6844713" y="5303266"/>
            <a:ext cx="155823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card0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8206E31-4D38-E334-C174-8AB99715C827}"/>
              </a:ext>
            </a:extLst>
          </p:cNvPr>
          <p:cNvCxnSpPr>
            <a:cxnSpLocks/>
          </p:cNvCxnSpPr>
          <p:nvPr/>
        </p:nvCxnSpPr>
        <p:spPr>
          <a:xfrm>
            <a:off x="7523320" y="5720873"/>
            <a:ext cx="0" cy="33762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98473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514D9-36B8-A277-CCEB-AD809043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Mapping: Serial Port to Sound Card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FF5C51-C6BC-A5E7-6CE0-BF7181B207B5}"/>
              </a:ext>
            </a:extLst>
          </p:cNvPr>
          <p:cNvSpPr txBox="1"/>
          <p:nvPr/>
        </p:nvSpPr>
        <p:spPr>
          <a:xfrm>
            <a:off x="955339" y="2170380"/>
            <a:ext cx="10810240" cy="44012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endParaRPr lang="en-US" sz="1400" dirty="0">
              <a:solidFill>
                <a:srgbClr val="80808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libudev.h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  <a:endParaRPr lang="en-US" sz="1400" dirty="0">
              <a:solidFill>
                <a:srgbClr val="2B91AF"/>
              </a:solidFill>
              <a:latin typeface="Cascadia Mono" panose="020B0609020000020004" pitchFamily="49" charset="0"/>
            </a:endParaRPr>
          </a:p>
          <a:p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udev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udev_new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udev_device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dev =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udev_device_new_from_syspath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desc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.path.c_str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());</a:t>
            </a:r>
          </a:p>
          <a:p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udev_device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usb_dev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udev_device_get_parent_with_subsystem_devtype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(dev,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usb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usb_device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udev_device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parent_usb_dev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</a:t>
            </a:r>
            <a:b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udev_device_get_parent_with_subsystem_devtype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usb_dev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usb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usb_device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udev_enumerate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enumerate =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udev_enumerate_new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udev_enumerate_add_match_parent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(enumerate,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parent_usb_dev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udev_enumerate_add_match_subsystem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</a:rPr>
              <a:t>enumerate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"sound"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udev_enumerate_add_match_sysname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</a:rPr>
              <a:t>enumerate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"card*"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udev_list_entry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sibling_list_entry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nullptr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udev_list_entry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devices =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udev_enumerate_get_list_entry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(enumerate);</a:t>
            </a:r>
          </a:p>
          <a:p>
            <a:r>
              <a:rPr lang="en-US" sz="1400" dirty="0" err="1">
                <a:solidFill>
                  <a:srgbClr val="6F008A"/>
                </a:solidFill>
                <a:latin typeface="Cascadia Mono" panose="020B0609020000020004" pitchFamily="49" charset="0"/>
              </a:rPr>
              <a:t>udev_list_entry_foreach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sibling_list_entry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devices)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path =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udev_list_entry_get_name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sibling_list_entry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udev_device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sibling_dev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udev_device_new_from_syspath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path);</a:t>
            </a:r>
          </a:p>
          <a:p>
            <a:r>
              <a:rPr lang="en-US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udev_device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sibling_usb_device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=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udev_device_get_parent_with_subsystem_devtype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</a:rPr>
              <a:t>device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usb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usb_device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da-DK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319C4-B26D-1129-635E-8EB6C4498313}"/>
              </a:ext>
            </a:extLst>
          </p:cNvPr>
          <p:cNvSpPr txBox="1"/>
          <p:nvPr/>
        </p:nvSpPr>
        <p:spPr>
          <a:xfrm>
            <a:off x="888650" y="1534300"/>
            <a:ext cx="9312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Serial port device description to sound card mapping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5EA173-B538-1D55-B743-5662A0F68651}"/>
              </a:ext>
            </a:extLst>
          </p:cNvPr>
          <p:cNvSpPr txBox="1"/>
          <p:nvPr/>
        </p:nvSpPr>
        <p:spPr>
          <a:xfrm>
            <a:off x="2708812" y="2019273"/>
            <a:ext cx="931290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/sys/devices/pci0000:00/0000:00:14.0/usb1/1-4/1-4.1/1-4.1.2/1-4.1.2:1.0/ttyUSB0/</a:t>
            </a:r>
            <a:r>
              <a:rPr lang="en-US" b="1" dirty="0" err="1"/>
              <a:t>tty</a:t>
            </a:r>
            <a:r>
              <a:rPr lang="en-US" b="1" dirty="0"/>
              <a:t>/ttyUSB0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0861539-C114-F7B5-F6CA-5337EBF94BF4}"/>
              </a:ext>
            </a:extLst>
          </p:cNvPr>
          <p:cNvCxnSpPr>
            <a:cxnSpLocks/>
          </p:cNvCxnSpPr>
          <p:nvPr/>
        </p:nvCxnSpPr>
        <p:spPr>
          <a:xfrm>
            <a:off x="7208703" y="2433077"/>
            <a:ext cx="0" cy="41101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50C1921-D957-AC08-99E9-3BA9D7B4778D}"/>
              </a:ext>
            </a:extLst>
          </p:cNvPr>
          <p:cNvSpPr txBox="1"/>
          <p:nvPr/>
        </p:nvSpPr>
        <p:spPr>
          <a:xfrm>
            <a:off x="3205768" y="6378144"/>
            <a:ext cx="87173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/sys/devices/pci0000:00/0000:00:14.0/usb1/1-4/1-4.1/1-4.1.1/1-4.1.1:1.0/sound/card2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78357CD-35C3-08C3-5BA5-8A6B802535FB}"/>
              </a:ext>
            </a:extLst>
          </p:cNvPr>
          <p:cNvCxnSpPr>
            <a:cxnSpLocks/>
          </p:cNvCxnSpPr>
          <p:nvPr/>
        </p:nvCxnSpPr>
        <p:spPr>
          <a:xfrm rot="10800000">
            <a:off x="8581883" y="5527778"/>
            <a:ext cx="1921994" cy="802144"/>
          </a:xfrm>
          <a:prstGeom prst="bentConnector3">
            <a:avLst>
              <a:gd name="adj1" fmla="val -503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69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65223-955A-013A-6A2E-3F744A3D2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Pretty Printing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9FA630-D4E6-F1EA-F96D-9F9860BE1C12}"/>
              </a:ext>
            </a:extLst>
          </p:cNvPr>
          <p:cNvSpPr txBox="1"/>
          <p:nvPr/>
        </p:nvSpPr>
        <p:spPr>
          <a:xfrm>
            <a:off x="887858" y="2064258"/>
            <a:ext cx="11215014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fmt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::print(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fmt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::emphasis::bold,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"{:&gt;4})"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fmt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::print(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fmt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::emphasis::bold |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fg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fmt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::color::chartreuse),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 {}"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d.first.audio_device.hw_id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fmt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::print(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fmt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::emphasis::bold |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fmt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::emphasis::italic |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fg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fmt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::color::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rosy_brown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),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"{:&gt;20}: 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hwid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fmt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::print(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fmt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::emphasis::italic |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fg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fmt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::color::gray),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"{}\n"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d.first.audio_device.hw_id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999EEC-500F-B6F0-922C-815225657A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460"/>
          <a:stretch/>
        </p:blipFill>
        <p:spPr>
          <a:xfrm>
            <a:off x="945224" y="3833709"/>
            <a:ext cx="6611420" cy="290109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7312E-BCEA-8E0C-C4CB-4C02BAB2DD80}"/>
              </a:ext>
            </a:extLst>
          </p:cNvPr>
          <p:cNvSpPr txBox="1">
            <a:spLocks/>
          </p:cNvSpPr>
          <p:nvPr/>
        </p:nvSpPr>
        <p:spPr>
          <a:xfrm>
            <a:off x="887858" y="1497036"/>
            <a:ext cx="10515600" cy="602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/>
              <a:t>fmt</a:t>
            </a:r>
            <a:r>
              <a:rPr lang="en-US" b="1" dirty="0"/>
              <a:t> library</a:t>
            </a:r>
            <a:r>
              <a:rPr lang="en-US" dirty="0"/>
              <a:t>: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77CC6FA-4DA1-EBB4-B7AB-A2838528CD9F}"/>
              </a:ext>
            </a:extLst>
          </p:cNvPr>
          <p:cNvSpPr txBox="1">
            <a:spLocks/>
          </p:cNvSpPr>
          <p:nvPr/>
        </p:nvSpPr>
        <p:spPr>
          <a:xfrm>
            <a:off x="887858" y="3284396"/>
            <a:ext cx="10515600" cy="602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Windows Integrated Terminal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013462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106EC-DAC5-5206-4C60-374CA0402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Parsing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DFE1C-DA0A-F565-6401-5FA4B94F71A7}"/>
              </a:ext>
            </a:extLst>
          </p:cNvPr>
          <p:cNvSpPr txBox="1"/>
          <p:nvPr/>
        </p:nvSpPr>
        <p:spPr>
          <a:xfrm>
            <a:off x="923260" y="2149535"/>
            <a:ext cx="11054427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std::</a:t>
            </a:r>
            <a:r>
              <a:rPr lang="en-US" sz="800" dirty="0">
                <a:solidFill>
                  <a:srgbClr val="2B91AF"/>
                </a:solidFill>
                <a:latin typeface="Cascadia Mono" panose="020B0609020000020004" pitchFamily="49" charset="0"/>
              </a:rPr>
              <a:t>map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&lt;std::</a:t>
            </a:r>
            <a:r>
              <a:rPr lang="en-US" sz="800" dirty="0">
                <a:solidFill>
                  <a:srgbClr val="2B91AF"/>
                </a:solidFill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option_handler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&gt; 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command_map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=</a:t>
            </a:r>
          </a:p>
          <a:p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   { </a:t>
            </a:r>
            <a:r>
              <a:rPr lang="en-US" sz="800" dirty="0">
                <a:solidFill>
                  <a:srgbClr val="A31515"/>
                </a:solidFill>
                <a:latin typeface="Cascadia Mono" panose="020B0609020000020004" pitchFamily="49" charset="0"/>
              </a:rPr>
              <a:t>"version"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, {</a:t>
            </a:r>
            <a:r>
              <a:rPr lang="en-US" sz="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v,version</a:t>
            </a:r>
            <a:r>
              <a:rPr lang="en-US" sz="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false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nullptr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, [&amp;](</a:t>
            </a:r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cxxopts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::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ParseResult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&amp; result) { </a:t>
            </a:r>
            <a:r>
              <a:rPr lang="en-US" sz="8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args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.show_version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; }}},</a:t>
            </a:r>
          </a:p>
          <a:p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   { </a:t>
            </a:r>
            <a:r>
              <a:rPr lang="en-US" sz="800" dirty="0">
                <a:solidFill>
                  <a:srgbClr val="A31515"/>
                </a:solidFill>
                <a:latin typeface="Cascadia Mono" panose="020B0609020000020004" pitchFamily="49" charset="0"/>
              </a:rPr>
              <a:t>"disable-colors"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, {</a:t>
            </a:r>
            <a:r>
              <a:rPr lang="en-US" sz="800" dirty="0">
                <a:solidFill>
                  <a:srgbClr val="A31515"/>
                </a:solidFill>
                <a:latin typeface="Cascadia Mono" panose="020B0609020000020004" pitchFamily="49" charset="0"/>
              </a:rPr>
              <a:t>"disable-colors"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false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nullptr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, [&amp;](</a:t>
            </a:r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cxxopts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::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ParseResult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&amp; result) { </a:t>
            </a:r>
            <a:r>
              <a:rPr lang="en-US" sz="8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args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.disable_colors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= result[</a:t>
            </a:r>
            <a:r>
              <a:rPr lang="en-US" sz="800" dirty="0">
                <a:solidFill>
                  <a:srgbClr val="A31515"/>
                </a:solidFill>
                <a:latin typeface="Cascadia Mono" panose="020B0609020000020004" pitchFamily="49" charset="0"/>
              </a:rPr>
              <a:t>"disable-colors"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].as&lt;</a:t>
            </a:r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&gt;(); }}},</a:t>
            </a:r>
          </a:p>
          <a:p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   { </a:t>
            </a:r>
            <a:r>
              <a:rPr lang="en-US" sz="800" dirty="0">
                <a:solidFill>
                  <a:srgbClr val="A31515"/>
                </a:solidFill>
                <a:latin typeface="Cascadia Mono" panose="020B0609020000020004" pitchFamily="49" charset="0"/>
              </a:rPr>
              <a:t>"disable-file-write"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, {</a:t>
            </a:r>
            <a:r>
              <a:rPr lang="en-US" sz="800" dirty="0">
                <a:solidFill>
                  <a:srgbClr val="A31515"/>
                </a:solidFill>
                <a:latin typeface="Cascadia Mono" panose="020B0609020000020004" pitchFamily="49" charset="0"/>
              </a:rPr>
              <a:t>"disable-file-write"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false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nullptr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, [&amp;](</a:t>
            </a:r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cxxopts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::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ParseResult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&amp; result) { </a:t>
            </a:r>
            <a:r>
              <a:rPr lang="en-US" sz="8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args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.disable_write_file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= result[</a:t>
            </a:r>
            <a:r>
              <a:rPr lang="en-US" sz="800" dirty="0">
                <a:solidFill>
                  <a:srgbClr val="A31515"/>
                </a:solidFill>
                <a:latin typeface="Cascadia Mono" panose="020B0609020000020004" pitchFamily="49" charset="0"/>
              </a:rPr>
              <a:t>"disable-file-write"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].as&lt;</a:t>
            </a:r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&gt;(); }}},</a:t>
            </a:r>
          </a:p>
          <a:p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   { </a:t>
            </a:r>
            <a:r>
              <a:rPr lang="en-US" sz="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port.bus</a:t>
            </a:r>
            <a:r>
              <a:rPr lang="en-US" sz="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, {</a:t>
            </a:r>
            <a:r>
              <a:rPr lang="en-US" sz="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port.bus</a:t>
            </a:r>
            <a:r>
              <a:rPr lang="en-US" sz="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cxxopts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::value&lt;</a:t>
            </a:r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&gt;(), [&amp;](</a:t>
            </a:r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cxxopts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::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ParseResult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&amp; result) {</a:t>
            </a:r>
          </a:p>
          <a:p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try_parse_number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(result[</a:t>
            </a:r>
            <a:r>
              <a:rPr lang="en-US" sz="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port.bus</a:t>
            </a:r>
            <a:r>
              <a:rPr lang="en-US" sz="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].as&lt;std::</a:t>
            </a:r>
            <a:r>
              <a:rPr lang="en-US" sz="800" dirty="0">
                <a:solidFill>
                  <a:srgbClr val="2B91AF"/>
                </a:solidFill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&gt;(), </a:t>
            </a:r>
            <a:r>
              <a:rPr lang="en-US" sz="8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args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.port_filter.bus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   }}},</a:t>
            </a:r>
          </a:p>
          <a:p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b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b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cxxopts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::Options options(</a:t>
            </a:r>
            <a:r>
              <a:rPr lang="en-US" sz="800" dirty="0">
                <a:solidFill>
                  <a:srgbClr val="A31515"/>
                </a:solidFill>
                <a:latin typeface="Cascadia Mono" panose="020B0609020000020004" pitchFamily="49" charset="0"/>
              </a:rPr>
              <a:t>""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800" dirty="0">
                <a:solidFill>
                  <a:srgbClr val="A31515"/>
                </a:solidFill>
                <a:latin typeface="Cascadia Mono" panose="020B0609020000020004" pitchFamily="49" charset="0"/>
              </a:rPr>
              <a:t>""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cxxopts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::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OptionAdder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option_group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options.allow_unrecognised_options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().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add_options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en-US" sz="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auto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&amp; command : 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command_map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option_group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command.second.command_line_arg_name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800" dirty="0">
                <a:solidFill>
                  <a:srgbClr val="A31515"/>
                </a:solidFill>
                <a:latin typeface="Cascadia Mono" panose="020B0609020000020004" pitchFamily="49" charset="0"/>
              </a:rPr>
              <a:t>""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command.second.type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en-US" sz="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cxxopts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::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ParseResult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result;</a:t>
            </a:r>
          </a:p>
          <a:p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try</a:t>
            </a:r>
            <a:endParaRPr lang="en-US" sz="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   result = 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options.parse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8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argc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8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argv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catch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cxxopts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::exceptions::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incorrect_argument_type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&amp; e) {</a:t>
            </a:r>
            <a:r>
              <a:rPr lang="en-US" sz="800" dirty="0">
                <a:solidFill>
                  <a:srgbClr val="008000"/>
                </a:solidFill>
                <a:latin typeface="Cascadia Mono" panose="020B0609020000020004" pitchFamily="49" charset="0"/>
              </a:rPr>
              <a:t>/*Error parsing command line*/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}</a:t>
            </a:r>
          </a:p>
          <a:p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catch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std::</a:t>
            </a:r>
            <a:r>
              <a:rPr lang="en-US" sz="800" dirty="0">
                <a:solidFill>
                  <a:srgbClr val="2B91AF"/>
                </a:solidFill>
                <a:latin typeface="Cascadia Mono" panose="020B0609020000020004" pitchFamily="49" charset="0"/>
              </a:rPr>
              <a:t>exception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&amp; e) {}</a:t>
            </a:r>
            <a:b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b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auto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&amp; command : 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command_map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std::</a:t>
            </a:r>
            <a:r>
              <a:rPr lang="en-US" sz="800" dirty="0">
                <a:solidFill>
                  <a:srgbClr val="2B91AF"/>
                </a:solidFill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&amp; key = 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command.first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std::</a:t>
            </a:r>
            <a:r>
              <a:rPr lang="en-US" sz="800" dirty="0">
                <a:solidFill>
                  <a:srgbClr val="2B91AF"/>
                </a:solidFill>
                <a:latin typeface="Cascadia Mono" panose="020B0609020000020004" pitchFamily="49" charset="0"/>
              </a:rPr>
              <a:t>function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cxxopts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::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ParseResult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&amp;)&gt;&amp; handler = 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command.second.read_handler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result.count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(key) &gt; 0)</a:t>
            </a:r>
          </a:p>
          <a:p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handler</a:t>
            </a:r>
            <a:r>
              <a:rPr lang="en-US" sz="800" dirty="0">
                <a:solidFill>
                  <a:srgbClr val="008080"/>
                </a:solidFill>
                <a:latin typeface="Cascadia Mono" panose="020B0609020000020004" pitchFamily="49" charset="0"/>
              </a:rPr>
              <a:t>(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result</a:t>
            </a:r>
            <a:r>
              <a:rPr lang="en-US" sz="800" dirty="0">
                <a:solidFill>
                  <a:srgbClr val="008080"/>
                </a:solidFill>
                <a:latin typeface="Cascadia Mono" panose="020B0609020000020004" pitchFamily="49" charset="0"/>
              </a:rPr>
              <a:t>)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225837-38DC-92E5-63D0-B2AE1BAFA03E}"/>
              </a:ext>
            </a:extLst>
          </p:cNvPr>
          <p:cNvSpPr txBox="1"/>
          <p:nvPr/>
        </p:nvSpPr>
        <p:spPr>
          <a:xfrm>
            <a:off x="888650" y="1534300"/>
            <a:ext cx="9312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Command line parsing using the </a:t>
            </a:r>
            <a:r>
              <a:rPr lang="en-US" sz="2000" dirty="0" err="1"/>
              <a:t>cxxopts</a:t>
            </a:r>
            <a:r>
              <a:rPr lang="en-US" sz="2000" dirty="0"/>
              <a:t> library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9E7B8A-B06D-C664-4750-4EEE2E152224}"/>
              </a:ext>
            </a:extLst>
          </p:cNvPr>
          <p:cNvSpPr txBox="1"/>
          <p:nvPr/>
        </p:nvSpPr>
        <p:spPr>
          <a:xfrm>
            <a:off x="6663402" y="3103585"/>
            <a:ext cx="4605338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struct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option_handler</a:t>
            </a:r>
            <a:endParaRPr lang="en-US" sz="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   std::</a:t>
            </a:r>
            <a:r>
              <a:rPr lang="en-US" sz="800" dirty="0">
                <a:solidFill>
                  <a:srgbClr val="2B91AF"/>
                </a:solidFill>
                <a:latin typeface="Cascadia Mono" panose="020B0609020000020004" pitchFamily="49" charset="0"/>
              </a:rPr>
              <a:t>string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command_line_arg_name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has_type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false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   std::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shared_ptr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cxxopts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::Value&gt; type;</a:t>
            </a:r>
          </a:p>
          <a:p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   std::</a:t>
            </a:r>
            <a:r>
              <a:rPr lang="en-US" sz="800" dirty="0">
                <a:solidFill>
                  <a:srgbClr val="2B91AF"/>
                </a:solidFill>
                <a:latin typeface="Cascadia Mono" panose="020B0609020000020004" pitchFamily="49" charset="0"/>
              </a:rPr>
              <a:t>function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8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cxxopts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::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ParseResult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&amp;)&gt; </a:t>
            </a:r>
            <a:r>
              <a:rPr lang="en-US" sz="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read_handler</a:t>
            </a:r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5F200F-DB1C-C432-D66D-CD356EC04FF4}"/>
              </a:ext>
            </a:extLst>
          </p:cNvPr>
          <p:cNvSpPr txBox="1"/>
          <p:nvPr/>
        </p:nvSpPr>
        <p:spPr>
          <a:xfrm>
            <a:off x="8301037" y="4088151"/>
            <a:ext cx="2181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option_handler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641040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9A5C0-B3B5-6430-3428-2AC38665B3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F43DC4-390A-F65F-F338-FDA400DCC3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539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48E26-D35E-4EC9-93C0-91DAB67E7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FC31A-C83C-0776-4494-0612119B6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Scriptable query of sound cards and serial ports</a:t>
            </a:r>
          </a:p>
          <a:p>
            <a:r>
              <a:rPr lang="en-US" dirty="0"/>
              <a:t>Scriptable soundcard volume control and test</a:t>
            </a:r>
          </a:p>
          <a:p>
            <a:r>
              <a:rPr lang="en-US" dirty="0"/>
              <a:t>Reliable sound card and serial port search and mapping</a:t>
            </a:r>
          </a:p>
          <a:p>
            <a:r>
              <a:rPr lang="en-US" dirty="0"/>
              <a:t>Full unattended automation</a:t>
            </a:r>
          </a:p>
        </p:txBody>
      </p:sp>
    </p:spTree>
    <p:extLst>
      <p:ext uri="{BB962C8B-B14F-4D97-AF65-F5344CB8AC3E}">
        <p14:creationId xmlns:p14="http://schemas.microsoft.com/office/powerpoint/2010/main" val="2492346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BC031-0C51-E188-0B21-4684F1F75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C03B1AB-3540-D59D-C2FE-25F3100FF82D}"/>
              </a:ext>
            </a:extLst>
          </p:cNvPr>
          <p:cNvGrpSpPr/>
          <p:nvPr/>
        </p:nvGrpSpPr>
        <p:grpSpPr>
          <a:xfrm>
            <a:off x="3157550" y="1402047"/>
            <a:ext cx="6448178" cy="5266640"/>
            <a:chOff x="2910718" y="1480585"/>
            <a:chExt cx="6448178" cy="52666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66E0862-E8B6-0ABC-62F9-38380586D2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43" t="9769" r="13776" b="13040"/>
            <a:stretch/>
          </p:blipFill>
          <p:spPr>
            <a:xfrm>
              <a:off x="2910718" y="1480585"/>
              <a:ext cx="6448178" cy="5266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8F19EC-77A2-5E7A-F951-2490330921B4}"/>
                </a:ext>
              </a:extLst>
            </p:cNvPr>
            <p:cNvSpPr txBox="1"/>
            <p:nvPr/>
          </p:nvSpPr>
          <p:spPr>
            <a:xfrm>
              <a:off x="4687772" y="5486462"/>
              <a:ext cx="340158" cy="461665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6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FFBCC2-C56D-B7DD-8100-1C7351EA64AA}"/>
                </a:ext>
              </a:extLst>
            </p:cNvPr>
            <p:cNvSpPr txBox="1"/>
            <p:nvPr/>
          </p:nvSpPr>
          <p:spPr>
            <a:xfrm>
              <a:off x="3382135" y="5863125"/>
              <a:ext cx="340158" cy="461665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5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B8D9350-D744-0C01-88D3-5539C433CB77}"/>
                </a:ext>
              </a:extLst>
            </p:cNvPr>
            <p:cNvSpPr txBox="1"/>
            <p:nvPr/>
          </p:nvSpPr>
          <p:spPr>
            <a:xfrm>
              <a:off x="7068689" y="3077234"/>
              <a:ext cx="340158" cy="461665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4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97DAB8E-5042-0ECA-A24A-CE4B330E3244}"/>
                </a:ext>
              </a:extLst>
            </p:cNvPr>
            <p:cNvSpPr txBox="1"/>
            <p:nvPr/>
          </p:nvSpPr>
          <p:spPr>
            <a:xfrm>
              <a:off x="8244062" y="4232314"/>
              <a:ext cx="340158" cy="461665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3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0AA692-3E59-98C2-CA78-C8CA11C77988}"/>
                </a:ext>
              </a:extLst>
            </p:cNvPr>
            <p:cNvSpPr txBox="1"/>
            <p:nvPr/>
          </p:nvSpPr>
          <p:spPr>
            <a:xfrm>
              <a:off x="9018738" y="4187872"/>
              <a:ext cx="340158" cy="461665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2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377DBF0-32FE-B89A-A49B-06AB1126D76D}"/>
                </a:ext>
              </a:extLst>
            </p:cNvPr>
            <p:cNvSpPr txBox="1"/>
            <p:nvPr/>
          </p:nvSpPr>
          <p:spPr>
            <a:xfrm>
              <a:off x="6096000" y="6262042"/>
              <a:ext cx="340158" cy="461665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183647-6A1F-9003-A9FF-EC813A0CF931}"/>
                </a:ext>
              </a:extLst>
            </p:cNvPr>
            <p:cNvSpPr txBox="1"/>
            <p:nvPr/>
          </p:nvSpPr>
          <p:spPr>
            <a:xfrm>
              <a:off x="5554046" y="4637014"/>
              <a:ext cx="340158" cy="461665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7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82F19CC-EC50-6FB2-4103-B35937C2308E}"/>
                </a:ext>
              </a:extLst>
            </p:cNvPr>
            <p:cNvSpPr txBox="1"/>
            <p:nvPr/>
          </p:nvSpPr>
          <p:spPr>
            <a:xfrm>
              <a:off x="5925921" y="2575315"/>
              <a:ext cx="340158" cy="461665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8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E3D78BD-0ADD-2232-0C12-1814E48E67F0}"/>
                </a:ext>
              </a:extLst>
            </p:cNvPr>
            <p:cNvSpPr txBox="1"/>
            <p:nvPr/>
          </p:nvSpPr>
          <p:spPr>
            <a:xfrm>
              <a:off x="4903706" y="3253173"/>
              <a:ext cx="340158" cy="461665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9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9254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15027AE-E2F8-6F2A-D9A9-0BDCA15229BF}"/>
              </a:ext>
            </a:extLst>
          </p:cNvPr>
          <p:cNvSpPr/>
          <p:nvPr/>
        </p:nvSpPr>
        <p:spPr>
          <a:xfrm>
            <a:off x="5472926" y="86264"/>
            <a:ext cx="6621307" cy="66883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E4FCD7-18F8-23DA-135B-DA97EB0F8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BEF2D22-A9DD-E069-7590-3F582EF18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20" y="2343398"/>
            <a:ext cx="4433452" cy="243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50917C-234F-068E-9A4F-28F60B9950E7}"/>
              </a:ext>
            </a:extLst>
          </p:cNvPr>
          <p:cNvSpPr txBox="1"/>
          <p:nvPr/>
        </p:nvSpPr>
        <p:spPr>
          <a:xfrm>
            <a:off x="1312403" y="4905197"/>
            <a:ext cx="2904565" cy="367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7.1 channel sound card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E48A9B-392B-2566-78A6-2C28A21DF841}"/>
              </a:ext>
            </a:extLst>
          </p:cNvPr>
          <p:cNvSpPr txBox="1"/>
          <p:nvPr/>
        </p:nvSpPr>
        <p:spPr>
          <a:xfrm>
            <a:off x="5472927" y="440858"/>
            <a:ext cx="3786095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600" dirty="0" err="1">
                <a:solidFill>
                  <a:srgbClr val="2E75B6"/>
                </a:solidFill>
                <a:latin typeface="Cascadia Mono" panose="020B0609020000020004" pitchFamily="49" charset="0"/>
              </a:rPr>
              <a:t>audio_devices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[       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600" dirty="0" err="1">
                <a:solidFill>
                  <a:srgbClr val="2E75B6"/>
                </a:solidFill>
                <a:latin typeface="Cascadia Mono" panose="020B0609020000020004" pitchFamily="49" charset="0"/>
              </a:rPr>
              <a:t>card_id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"3"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600" dirty="0" err="1">
                <a:solidFill>
                  <a:srgbClr val="2E75B6"/>
                </a:solidFill>
                <a:latin typeface="Cascadia Mono" panose="020B0609020000020004" pitchFamily="49" charset="0"/>
              </a:rPr>
              <a:t>device_id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"0"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600" dirty="0" err="1">
                <a:solidFill>
                  <a:srgbClr val="2E75B6"/>
                </a:solidFill>
                <a:latin typeface="Cascadia Mono" panose="020B0609020000020004" pitchFamily="49" charset="0"/>
              </a:rPr>
              <a:t>plughw_id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"plughw:3,0"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600" dirty="0" err="1">
                <a:solidFill>
                  <a:srgbClr val="2E75B6"/>
                </a:solidFill>
                <a:latin typeface="Cascadia Mono" panose="020B0609020000020004" pitchFamily="49" charset="0"/>
              </a:rPr>
              <a:t>hw_id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"hw:3,0"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"name"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"ICUSBAUDIO7D"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"description"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"ICUSBAUDIO7D at usb-0000:00:14.0-3, full speed"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"type"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6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capture&amp;playback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"controls"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[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{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"name"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"Speaker"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"channels"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[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{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"name"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"Front Left"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"type"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"playback"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"volume"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"36"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"channel"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6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front_left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endParaRPr lang="en-US" sz="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},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{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"name"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"Front Right"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"type"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"playback"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"volume"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"36"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"channel"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6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front_right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endParaRPr lang="en-US" sz="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},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{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"name"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"Rear Left"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"type"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"playback"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"volume"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"36"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"channel"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6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rear_left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endParaRPr lang="en-US" sz="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},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{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"name"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"Rear Right"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"type"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"playback"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"volume"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"36"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"channel"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6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rear_right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endParaRPr lang="en-US" sz="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},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{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"name"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"Front Center"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"type"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"playback"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"volume"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"36"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"channel"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6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front_center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endParaRPr lang="en-US" sz="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},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{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"name"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"Woofer"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"type"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"playback"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"volume"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"36"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"channel"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"woofer"</a:t>
            </a:r>
            <a:endParaRPr lang="en-US" sz="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},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{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"name"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"Side Left"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"type"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"playback"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"volume"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"36"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"channel"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6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side_left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endParaRPr lang="en-US" sz="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},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{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"name"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"Side Right"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"type"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"playback"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"volume"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"36"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"channel"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6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side_right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endParaRPr lang="en-US" sz="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}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]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},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872C12-100F-2E73-1802-31EEE084930F}"/>
              </a:ext>
            </a:extLst>
          </p:cNvPr>
          <p:cNvSpPr txBox="1"/>
          <p:nvPr/>
        </p:nvSpPr>
        <p:spPr>
          <a:xfrm>
            <a:off x="7901101" y="210026"/>
            <a:ext cx="4342655" cy="66479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{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"name"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"Line"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"channels"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[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{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"name"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"Front Left"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"type"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"playback"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"volume"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"76"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"channel"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6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front_left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endParaRPr lang="en-US" sz="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},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{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"name"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"Front Left"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"type"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"capture"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"volume"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"0"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"channel"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6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front_left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endParaRPr lang="en-US" sz="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},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{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"name"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"Front Right"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"type"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"playback"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"volume"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"76"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"channel"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6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front_right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endParaRPr lang="en-US" sz="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},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{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"name"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"Front Right"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"type"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"capture"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"volume"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"0"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"channel"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6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front_right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endParaRPr lang="en-US" sz="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}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]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},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{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"name"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"Mic"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"channels"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[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{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"name"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"Front Left"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"type"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"playback"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"volume"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"76"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"channel"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6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front_left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endParaRPr lang="en-US" sz="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},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{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"name"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"Front Left"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"type"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"capture"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"volume"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"100"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"channel"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6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front_left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endParaRPr lang="en-US" sz="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},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{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"name"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"Front Right"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"type"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"playback"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"volume"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"76"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"channel"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6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front_right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endParaRPr lang="en-US" sz="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},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{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"name"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"Front Right"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"type"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"capture"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"volume"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"100"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"channel"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6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front_right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endParaRPr lang="en-US" sz="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}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]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}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],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600" dirty="0" err="1">
                <a:solidFill>
                  <a:srgbClr val="2E75B6"/>
                </a:solidFill>
                <a:latin typeface="Cascadia Mono" panose="020B0609020000020004" pitchFamily="49" charset="0"/>
              </a:rPr>
              <a:t>bus_number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"1"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600" dirty="0" err="1">
                <a:solidFill>
                  <a:srgbClr val="2E75B6"/>
                </a:solidFill>
                <a:latin typeface="Cascadia Mono" panose="020B0609020000020004" pitchFamily="49" charset="0"/>
              </a:rPr>
              <a:t>device_number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"9"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600" dirty="0" err="1">
                <a:solidFill>
                  <a:srgbClr val="2E75B6"/>
                </a:solidFill>
                <a:latin typeface="Cascadia Mono" panose="020B0609020000020004" pitchFamily="49" charset="0"/>
              </a:rPr>
              <a:t>id_product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"0102"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600" dirty="0" err="1">
                <a:solidFill>
                  <a:srgbClr val="2E75B6"/>
                </a:solidFill>
                <a:latin typeface="Cascadia Mono" panose="020B0609020000020004" pitchFamily="49" charset="0"/>
              </a:rPr>
              <a:t>id_vendor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"0d8c"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600" dirty="0" err="1">
                <a:solidFill>
                  <a:srgbClr val="2E75B6"/>
                </a:solidFill>
                <a:latin typeface="Cascadia Mono" panose="020B0609020000020004" pitchFamily="49" charset="0"/>
              </a:rPr>
              <a:t>device_manufacturer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"path"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"/sys/devices/pci0000:00/0000:00:14.0/usb1/1-3/1-3:1.0/sound/card3"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fr-FR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fr-FR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fr-FR" sz="600" dirty="0" err="1">
                <a:solidFill>
                  <a:srgbClr val="2E75B6"/>
                </a:solidFill>
                <a:latin typeface="Cascadia Mono" panose="020B0609020000020004" pitchFamily="49" charset="0"/>
              </a:rPr>
              <a:t>hw_path</a:t>
            </a:r>
            <a:r>
              <a:rPr lang="fr-FR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fr-FR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fr-FR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"/</a:t>
            </a:r>
            <a:r>
              <a:rPr lang="fr-FR" sz="6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sys</a:t>
            </a:r>
            <a:r>
              <a:rPr lang="fr-FR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/</a:t>
            </a:r>
            <a:r>
              <a:rPr lang="fr-FR" sz="6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devices</a:t>
            </a:r>
            <a:r>
              <a:rPr lang="fr-FR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/pci0000:00/0000:00:14.0/usb1/1-3"</a:t>
            </a:r>
            <a:r>
              <a:rPr lang="fr-FR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"product"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"USB Sound Device        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600" dirty="0" err="1">
                <a:solidFill>
                  <a:srgbClr val="2E75B6"/>
                </a:solidFill>
                <a:latin typeface="Cascadia Mono" panose="020B0609020000020004" pitchFamily="49" charset="0"/>
              </a:rPr>
              <a:t>topology_depth</a:t>
            </a:r>
            <a:r>
              <a:rPr lang="en-US" sz="6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600" dirty="0">
                <a:solidFill>
                  <a:srgbClr val="A31515"/>
                </a:solidFill>
                <a:latin typeface="Cascadia Mono" panose="020B0609020000020004" pitchFamily="49" charset="0"/>
              </a:rPr>
              <a:t>"2"</a:t>
            </a:r>
            <a:endParaRPr lang="en-US" sz="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    ]</a:t>
            </a:r>
          </a:p>
          <a:p>
            <a:r>
              <a:rPr lang="en-US" sz="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07451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94057-008E-FD42-5FF5-FD361C2274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Usage in Docker &amp;</a:t>
            </a:r>
            <a:br>
              <a:rPr lang="en-US" dirty="0"/>
            </a:br>
            <a:r>
              <a:rPr lang="en-US" dirty="0"/>
              <a:t>Running an APRS digipeater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041CDA-9F2B-70FE-5F2D-74F2B04A74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475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3BDFC-58F4-38A3-D9D7-9747FAC19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APRS Digipeater Station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7ABD79-5D01-5592-D47B-B0C85B9E9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32136" y="923711"/>
            <a:ext cx="6690766" cy="501807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250E6A-0C98-A4B1-4AD1-AD4CB4E9C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46288" cy="4351338"/>
          </a:xfrm>
        </p:spPr>
        <p:txBody>
          <a:bodyPr/>
          <a:lstStyle/>
          <a:p>
            <a:r>
              <a:rPr lang="en-US" dirty="0"/>
              <a:t>No overlays</a:t>
            </a:r>
          </a:p>
        </p:txBody>
      </p:sp>
    </p:spTree>
    <p:extLst>
      <p:ext uri="{BB962C8B-B14F-4D97-AF65-F5344CB8AC3E}">
        <p14:creationId xmlns:p14="http://schemas.microsoft.com/office/powerpoint/2010/main" val="39128619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D9C74-A236-0668-1881-F34FA9DF3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APRS Digipeater Station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1513AE-E17F-4E66-740D-4BD6EBD22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32136" y="923711"/>
            <a:ext cx="6690766" cy="50180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3CB5AD-4BC4-49B4-7419-CCEAA89D0E07}"/>
              </a:ext>
            </a:extLst>
          </p:cNvPr>
          <p:cNvSpPr txBox="1"/>
          <p:nvPr/>
        </p:nvSpPr>
        <p:spPr>
          <a:xfrm>
            <a:off x="10129091" y="985033"/>
            <a:ext cx="1926566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12V power supply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06BDC9-98ED-40ED-8554-6DDC3C99E51F}"/>
              </a:ext>
            </a:extLst>
          </p:cNvPr>
          <p:cNvSpPr txBox="1"/>
          <p:nvPr/>
        </p:nvSpPr>
        <p:spPr>
          <a:xfrm rot="16200000">
            <a:off x="6543036" y="4391114"/>
            <a:ext cx="1676472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mini-computer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E07D50-FF8C-A312-A43A-B57A56C36F1F}"/>
              </a:ext>
            </a:extLst>
          </p:cNvPr>
          <p:cNvSpPr txBox="1"/>
          <p:nvPr/>
        </p:nvSpPr>
        <p:spPr>
          <a:xfrm rot="16200000">
            <a:off x="6950863" y="2559663"/>
            <a:ext cx="974444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GPS receiver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5C9066-A42D-6B83-4987-0F9188F252AF}"/>
              </a:ext>
            </a:extLst>
          </p:cNvPr>
          <p:cNvSpPr txBox="1"/>
          <p:nvPr/>
        </p:nvSpPr>
        <p:spPr>
          <a:xfrm>
            <a:off x="7127760" y="6023859"/>
            <a:ext cx="1622699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soundcard</a:t>
            </a:r>
          </a:p>
          <a:p>
            <a:r>
              <a:rPr lang="en-US" dirty="0"/>
              <a:t>with PTT circuit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76D511-5EA1-AE7C-FD4F-BC17BE29767C}"/>
              </a:ext>
            </a:extLst>
          </p:cNvPr>
          <p:cNvSpPr txBox="1"/>
          <p:nvPr/>
        </p:nvSpPr>
        <p:spPr>
          <a:xfrm>
            <a:off x="8809737" y="6123543"/>
            <a:ext cx="1481673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USB isolator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CD94C5-E90E-F2EC-3970-1A797AFA54B5}"/>
              </a:ext>
            </a:extLst>
          </p:cNvPr>
          <p:cNvSpPr txBox="1"/>
          <p:nvPr/>
        </p:nvSpPr>
        <p:spPr>
          <a:xfrm>
            <a:off x="10330784" y="6123543"/>
            <a:ext cx="1755773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radio transceiver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B18421-E5EB-438E-751F-375B3A8DFFCF}"/>
              </a:ext>
            </a:extLst>
          </p:cNvPr>
          <p:cNvCxnSpPr>
            <a:cxnSpLocks/>
          </p:cNvCxnSpPr>
          <p:nvPr/>
        </p:nvCxnSpPr>
        <p:spPr>
          <a:xfrm>
            <a:off x="7580416" y="4674073"/>
            <a:ext cx="650653" cy="1111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2089FB0-2FBE-C282-3A21-4C2085A70B07}"/>
              </a:ext>
            </a:extLst>
          </p:cNvPr>
          <p:cNvSpPr/>
          <p:nvPr/>
        </p:nvSpPr>
        <p:spPr>
          <a:xfrm>
            <a:off x="7856621" y="3540589"/>
            <a:ext cx="847268" cy="162095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AE03D3-33A1-5412-7743-0C1EE38282A7}"/>
              </a:ext>
            </a:extLst>
          </p:cNvPr>
          <p:cNvSpPr/>
          <p:nvPr/>
        </p:nvSpPr>
        <p:spPr>
          <a:xfrm>
            <a:off x="8282762" y="2413591"/>
            <a:ext cx="749595" cy="82933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CE93A0-3FED-7E5A-6821-C05E7EB0CE78}"/>
              </a:ext>
            </a:extLst>
          </p:cNvPr>
          <p:cNvSpPr/>
          <p:nvPr/>
        </p:nvSpPr>
        <p:spPr>
          <a:xfrm rot="21127920">
            <a:off x="7584135" y="488797"/>
            <a:ext cx="1232812" cy="178534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8FAF85-3381-6845-6545-9BA44303CA9C}"/>
              </a:ext>
            </a:extLst>
          </p:cNvPr>
          <p:cNvSpPr/>
          <p:nvPr/>
        </p:nvSpPr>
        <p:spPr>
          <a:xfrm rot="20933476">
            <a:off x="9032904" y="3625924"/>
            <a:ext cx="319148" cy="86663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DC5A6F1-805C-4D64-CC97-E312DB43DFF0}"/>
              </a:ext>
            </a:extLst>
          </p:cNvPr>
          <p:cNvSpPr/>
          <p:nvPr/>
        </p:nvSpPr>
        <p:spPr>
          <a:xfrm rot="20470418">
            <a:off x="9590052" y="2440527"/>
            <a:ext cx="1308862" cy="351858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34A62C-2761-1D3C-C1E3-38EA81C753A0}"/>
              </a:ext>
            </a:extLst>
          </p:cNvPr>
          <p:cNvSpPr/>
          <p:nvPr/>
        </p:nvSpPr>
        <p:spPr>
          <a:xfrm rot="21034759">
            <a:off x="8654902" y="3704528"/>
            <a:ext cx="377456" cy="7546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F99D435-7922-4DB0-E66E-61046AA42E73}"/>
              </a:ext>
            </a:extLst>
          </p:cNvPr>
          <p:cNvCxnSpPr>
            <a:cxnSpLocks/>
          </p:cNvCxnSpPr>
          <p:nvPr/>
        </p:nvCxnSpPr>
        <p:spPr>
          <a:xfrm flipH="1">
            <a:off x="8089355" y="1141087"/>
            <a:ext cx="2008836" cy="46819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B5909FF-451E-FC41-B460-16A83DA158BC}"/>
              </a:ext>
            </a:extLst>
          </p:cNvPr>
          <p:cNvCxnSpPr>
            <a:cxnSpLocks/>
          </p:cNvCxnSpPr>
          <p:nvPr/>
        </p:nvCxnSpPr>
        <p:spPr>
          <a:xfrm flipV="1">
            <a:off x="8595690" y="4157545"/>
            <a:ext cx="307613" cy="186631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C8557A0-C9BE-B208-CE16-956DF2A56486}"/>
              </a:ext>
            </a:extLst>
          </p:cNvPr>
          <p:cNvCxnSpPr>
            <a:cxnSpLocks/>
          </p:cNvCxnSpPr>
          <p:nvPr/>
        </p:nvCxnSpPr>
        <p:spPr>
          <a:xfrm flipH="1" flipV="1">
            <a:off x="9210181" y="4199819"/>
            <a:ext cx="150879" cy="19237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5413606-94D2-A74F-49FC-6BF6EC31069B}"/>
              </a:ext>
            </a:extLst>
          </p:cNvPr>
          <p:cNvCxnSpPr>
            <a:cxnSpLocks/>
          </p:cNvCxnSpPr>
          <p:nvPr/>
        </p:nvCxnSpPr>
        <p:spPr>
          <a:xfrm flipH="1" flipV="1">
            <a:off x="10444254" y="4484932"/>
            <a:ext cx="1099885" cy="16386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E53A32B-E831-3B47-4707-A300A6C2B447}"/>
              </a:ext>
            </a:extLst>
          </p:cNvPr>
          <p:cNvCxnSpPr>
            <a:cxnSpLocks/>
          </p:cNvCxnSpPr>
          <p:nvPr/>
        </p:nvCxnSpPr>
        <p:spPr>
          <a:xfrm flipV="1">
            <a:off x="7761251" y="2722886"/>
            <a:ext cx="804938" cy="1619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82C4122E-94C4-4E05-6089-AE07B71A2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46288" cy="4351338"/>
          </a:xfrm>
        </p:spPr>
        <p:txBody>
          <a:bodyPr/>
          <a:lstStyle/>
          <a:p>
            <a:r>
              <a:rPr lang="en-US" dirty="0"/>
              <a:t>Radio: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Yaesu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FT-2980R</a:t>
            </a:r>
          </a:p>
          <a:p>
            <a:r>
              <a:rPr lang="en-US" dirty="0"/>
              <a:t>Soundcard: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Digirig</a:t>
            </a:r>
          </a:p>
          <a:p>
            <a:r>
              <a:rPr lang="en-US" dirty="0"/>
              <a:t>GPS receiver: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u-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blox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NEO-M9N</a:t>
            </a:r>
          </a:p>
          <a:p>
            <a:r>
              <a:rPr lang="en-US" dirty="0"/>
              <a:t>Mini-Computer: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Intel N95 based</a:t>
            </a:r>
          </a:p>
          <a:p>
            <a:r>
              <a:rPr lang="en-US" dirty="0"/>
              <a:t>Power supply: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MEAN WELL LRS-150-12</a:t>
            </a:r>
          </a:p>
        </p:txBody>
      </p:sp>
      <p:pic>
        <p:nvPicPr>
          <p:cNvPr id="1026" name="Picture 2" descr="Ft2980r Ft2980 Original Yaesu 144 Mhz Single Band Mobile Transceiver">
            <a:extLst>
              <a:ext uri="{FF2B5EF4-FFF2-40B4-BE49-F238E27FC236}">
                <a16:creationId xmlns:a16="http://schemas.microsoft.com/office/drawing/2014/main" id="{C424245A-EE3C-C040-0287-12939A153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721" y="5798671"/>
            <a:ext cx="1576436" cy="10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B773403-1FCA-0EEC-3772-227949301C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82" r="66864"/>
          <a:stretch/>
        </p:blipFill>
        <p:spPr bwMode="auto">
          <a:xfrm>
            <a:off x="133231" y="5843440"/>
            <a:ext cx="1103060" cy="101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7773F77-21FC-3E1A-C83D-98589790B4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7" t="23466" r="20567" b="21588"/>
          <a:stretch/>
        </p:blipFill>
        <p:spPr bwMode="auto">
          <a:xfrm>
            <a:off x="2909204" y="6181900"/>
            <a:ext cx="703892" cy="62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337AE12-6160-1112-A500-CD3DFDD2FC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57917">
            <a:off x="3717912" y="6123543"/>
            <a:ext cx="835102" cy="603314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8933A4A-E39A-4858-13D7-A1D49547743F}"/>
              </a:ext>
            </a:extLst>
          </p:cNvPr>
          <p:cNvSpPr txBox="1"/>
          <p:nvPr/>
        </p:nvSpPr>
        <p:spPr>
          <a:xfrm>
            <a:off x="2910794" y="5272898"/>
            <a:ext cx="1152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hardware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62180CB-E6A9-174F-D619-956CD278E465}"/>
              </a:ext>
            </a:extLst>
          </p:cNvPr>
          <p:cNvCxnSpPr>
            <a:cxnSpLocks/>
          </p:cNvCxnSpPr>
          <p:nvPr/>
        </p:nvCxnSpPr>
        <p:spPr>
          <a:xfrm>
            <a:off x="328183" y="5467838"/>
            <a:ext cx="252289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8633BADB-8646-32A8-6EAB-54D30CB71719}"/>
              </a:ext>
            </a:extLst>
          </p:cNvPr>
          <p:cNvCxnSpPr>
            <a:cxnSpLocks/>
          </p:cNvCxnSpPr>
          <p:nvPr/>
        </p:nvCxnSpPr>
        <p:spPr>
          <a:xfrm>
            <a:off x="4068567" y="5467838"/>
            <a:ext cx="2286000" cy="9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1028">
            <a:extLst>
              <a:ext uri="{FF2B5EF4-FFF2-40B4-BE49-F238E27FC236}">
                <a16:creationId xmlns:a16="http://schemas.microsoft.com/office/drawing/2014/main" id="{768192B3-63B4-A577-1600-B4C49B5E59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4236" y="5939525"/>
            <a:ext cx="1071045" cy="810549"/>
          </a:xfrm>
          <a:prstGeom prst="rect">
            <a:avLst/>
          </a:prstGeom>
        </p:spPr>
      </p:pic>
      <p:pic>
        <p:nvPicPr>
          <p:cNvPr id="1035" name="Picture 1034">
            <a:extLst>
              <a:ext uri="{FF2B5EF4-FFF2-40B4-BE49-F238E27FC236}">
                <a16:creationId xmlns:a16="http://schemas.microsoft.com/office/drawing/2014/main" id="{48930AEB-E876-BB93-4E55-185FD9B45F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4559" y="5968522"/>
            <a:ext cx="964860" cy="70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45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Image 1 - Antenna SMA Male GPS 28dB LNA Gain 1575.42MHz Active Stronger Singal Navigation">
            <a:extLst>
              <a:ext uri="{FF2B5EF4-FFF2-40B4-BE49-F238E27FC236}">
                <a16:creationId xmlns:a16="http://schemas.microsoft.com/office/drawing/2014/main" id="{DAABC47C-5E68-B4BD-DAB4-1B760DD2E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782" y="4964643"/>
            <a:ext cx="603345" cy="60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6D70BAEE-7196-1815-16A1-9E3CC4FD4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558" y="1315698"/>
            <a:ext cx="503893" cy="51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50FC5F-C1D8-CD8E-9EA8-6FBC01437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76" y="56643"/>
            <a:ext cx="10515600" cy="1325563"/>
          </a:xfrm>
        </p:spPr>
        <p:txBody>
          <a:bodyPr/>
          <a:lstStyle/>
          <a:p>
            <a:r>
              <a:rPr lang="en-US" dirty="0"/>
              <a:t>Hardware Architecture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28EF7E-B981-86A9-953B-4DFC4BDBDE19}"/>
              </a:ext>
            </a:extLst>
          </p:cNvPr>
          <p:cNvSpPr/>
          <p:nvPr/>
        </p:nvSpPr>
        <p:spPr>
          <a:xfrm>
            <a:off x="816872" y="3138842"/>
            <a:ext cx="1985963" cy="222515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radio</a:t>
            </a:r>
          </a:p>
          <a:p>
            <a:pPr algn="ctr"/>
            <a:r>
              <a:rPr lang="en-US" dirty="0"/>
              <a:t>transceiver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79EB2E-1C38-C172-C2FF-477CFB425448}"/>
              </a:ext>
            </a:extLst>
          </p:cNvPr>
          <p:cNvSpPr txBox="1"/>
          <p:nvPr/>
        </p:nvSpPr>
        <p:spPr>
          <a:xfrm>
            <a:off x="2812361" y="3115978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F233A8-FA27-56E3-EF0F-D3BA74F4EB22}"/>
              </a:ext>
            </a:extLst>
          </p:cNvPr>
          <p:cNvSpPr txBox="1"/>
          <p:nvPr/>
        </p:nvSpPr>
        <p:spPr>
          <a:xfrm>
            <a:off x="2805218" y="3586277"/>
            <a:ext cx="44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431EAC-6E9B-A489-ED9B-A73832CB66B1}"/>
              </a:ext>
            </a:extLst>
          </p:cNvPr>
          <p:cNvSpPr txBox="1"/>
          <p:nvPr/>
        </p:nvSpPr>
        <p:spPr>
          <a:xfrm>
            <a:off x="2802835" y="4498305"/>
            <a:ext cx="585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PTT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335AE8-C528-6415-D3ED-C0588E2F8B38}"/>
              </a:ext>
            </a:extLst>
          </p:cNvPr>
          <p:cNvSpPr/>
          <p:nvPr/>
        </p:nvSpPr>
        <p:spPr>
          <a:xfrm>
            <a:off x="4781656" y="3129190"/>
            <a:ext cx="1519237" cy="9810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sound</a:t>
            </a:r>
          </a:p>
          <a:p>
            <a:pPr algn="ctr"/>
            <a:r>
              <a:rPr lang="en-US" dirty="0"/>
              <a:t>card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EAA019-DCFC-C0E1-C928-E73E1CA16F8C}"/>
              </a:ext>
            </a:extLst>
          </p:cNvPr>
          <p:cNvSpPr/>
          <p:nvPr/>
        </p:nvSpPr>
        <p:spPr>
          <a:xfrm>
            <a:off x="4781655" y="4377100"/>
            <a:ext cx="1519237" cy="9810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UART</a:t>
            </a:r>
          </a:p>
          <a:p>
            <a:pPr algn="ctr"/>
            <a:r>
              <a:rPr lang="en-US" dirty="0"/>
              <a:t>bridge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858EDD8-A27A-D22F-3A39-25D69B27294F}"/>
              </a:ext>
            </a:extLst>
          </p:cNvPr>
          <p:cNvCxnSpPr>
            <a:cxnSpLocks/>
          </p:cNvCxnSpPr>
          <p:nvPr/>
        </p:nvCxnSpPr>
        <p:spPr>
          <a:xfrm>
            <a:off x="2812360" y="3447213"/>
            <a:ext cx="19692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781931-17F1-F0E1-7A2B-F71609A05450}"/>
              </a:ext>
            </a:extLst>
          </p:cNvPr>
          <p:cNvCxnSpPr>
            <a:cxnSpLocks/>
          </p:cNvCxnSpPr>
          <p:nvPr/>
        </p:nvCxnSpPr>
        <p:spPr>
          <a:xfrm>
            <a:off x="2812360" y="3894769"/>
            <a:ext cx="19692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FC02E5-CB93-D13B-48D7-2BFCE97DBEBA}"/>
              </a:ext>
            </a:extLst>
          </p:cNvPr>
          <p:cNvCxnSpPr>
            <a:cxnSpLocks/>
          </p:cNvCxnSpPr>
          <p:nvPr/>
        </p:nvCxnSpPr>
        <p:spPr>
          <a:xfrm>
            <a:off x="2802835" y="4838816"/>
            <a:ext cx="1978820" cy="2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8927A28-4225-6598-B2BD-6D0AF3F02A75}"/>
              </a:ext>
            </a:extLst>
          </p:cNvPr>
          <p:cNvSpPr txBox="1"/>
          <p:nvPr/>
        </p:nvSpPr>
        <p:spPr>
          <a:xfrm>
            <a:off x="3672015" y="3110513"/>
            <a:ext cx="933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line out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07D073-7446-F336-4383-067D78064EE3}"/>
              </a:ext>
            </a:extLst>
          </p:cNvPr>
          <p:cNvSpPr txBox="1"/>
          <p:nvPr/>
        </p:nvSpPr>
        <p:spPr>
          <a:xfrm>
            <a:off x="3885237" y="3571062"/>
            <a:ext cx="809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line in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ABDE74-1E1B-9E60-6E22-2047DF15BE07}"/>
              </a:ext>
            </a:extLst>
          </p:cNvPr>
          <p:cNvSpPr/>
          <p:nvPr/>
        </p:nvSpPr>
        <p:spPr>
          <a:xfrm>
            <a:off x="8808648" y="3138843"/>
            <a:ext cx="1985963" cy="351881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</a:t>
            </a:r>
          </a:p>
          <a:p>
            <a:pPr algn="ctr"/>
            <a:r>
              <a:rPr lang="en-US" dirty="0"/>
              <a:t>Environment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89FCAFA-46C2-DB79-3F82-B55844009121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6300893" y="3619727"/>
            <a:ext cx="250775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CC70095-9384-D32A-0010-5AE1AEACCADD}"/>
              </a:ext>
            </a:extLst>
          </p:cNvPr>
          <p:cNvSpPr txBox="1"/>
          <p:nvPr/>
        </p:nvSpPr>
        <p:spPr>
          <a:xfrm>
            <a:off x="6934166" y="2991183"/>
            <a:ext cx="1344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USB</a:t>
            </a:r>
          </a:p>
          <a:p>
            <a:r>
              <a:rPr lang="en-US" dirty="0"/>
              <a:t>Audio class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277A5A4-BDC6-BE29-29D6-901D9E3C7A1C}"/>
              </a:ext>
            </a:extLst>
          </p:cNvPr>
          <p:cNvCxnSpPr>
            <a:stCxn id="10" idx="0"/>
            <a:endCxn id="8" idx="2"/>
          </p:cNvCxnSpPr>
          <p:nvPr/>
        </p:nvCxnSpPr>
        <p:spPr>
          <a:xfrm flipV="1">
            <a:off x="5541274" y="4110264"/>
            <a:ext cx="1" cy="266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ABF418C-422F-C5F6-A947-D16CAAB54370}"/>
              </a:ext>
            </a:extLst>
          </p:cNvPr>
          <p:cNvCxnSpPr>
            <a:cxnSpLocks/>
          </p:cNvCxnSpPr>
          <p:nvPr/>
        </p:nvCxnSpPr>
        <p:spPr>
          <a:xfrm>
            <a:off x="9913039" y="2443517"/>
            <a:ext cx="0" cy="6953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B6A47D9-A914-9955-DFE8-72A83DB8C9C4}"/>
              </a:ext>
            </a:extLst>
          </p:cNvPr>
          <p:cNvSpPr txBox="1"/>
          <p:nvPr/>
        </p:nvSpPr>
        <p:spPr>
          <a:xfrm>
            <a:off x="9853193" y="2085731"/>
            <a:ext cx="1861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5V</a:t>
            </a:r>
            <a:r>
              <a:rPr lang="en-US" dirty="0"/>
              <a:t> system voltage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BE70385-9F04-6AAC-5690-E4DF8372B3A0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1809854" y="1871414"/>
            <a:ext cx="0" cy="12674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927B54E-3E6D-8113-AAE5-5C32942F79E0}"/>
              </a:ext>
            </a:extLst>
          </p:cNvPr>
          <p:cNvSpPr txBox="1"/>
          <p:nvPr/>
        </p:nvSpPr>
        <p:spPr>
          <a:xfrm>
            <a:off x="1971609" y="1436061"/>
            <a:ext cx="1573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VHF </a:t>
            </a:r>
            <a:r>
              <a:rPr lang="en-US" b="1" dirty="0"/>
              <a:t>antenna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1901334-F776-EB98-99E2-BA7E68B1C7C3}"/>
              </a:ext>
            </a:extLst>
          </p:cNvPr>
          <p:cNvSpPr/>
          <p:nvPr/>
        </p:nvSpPr>
        <p:spPr>
          <a:xfrm>
            <a:off x="4781654" y="5797104"/>
            <a:ext cx="1519237" cy="9810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GPS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AE1A511-0735-35A4-EE97-A981ABA764A8}"/>
              </a:ext>
            </a:extLst>
          </p:cNvPr>
          <p:cNvCxnSpPr>
            <a:cxnSpLocks/>
            <a:stCxn id="43" idx="3"/>
          </p:cNvCxnSpPr>
          <p:nvPr/>
        </p:nvCxnSpPr>
        <p:spPr>
          <a:xfrm>
            <a:off x="6300891" y="6287641"/>
            <a:ext cx="250775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5248F47-CB0A-D3BD-A480-D73D537CEE6E}"/>
              </a:ext>
            </a:extLst>
          </p:cNvPr>
          <p:cNvSpPr txBox="1"/>
          <p:nvPr/>
        </p:nvSpPr>
        <p:spPr>
          <a:xfrm>
            <a:off x="6934166" y="5669293"/>
            <a:ext cx="12867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USB</a:t>
            </a:r>
          </a:p>
          <a:p>
            <a:r>
              <a:rPr lang="en-US" dirty="0"/>
              <a:t>Serial Port</a:t>
            </a:r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C5ED6EF9-B3EE-6A43-E8AB-14AE746A40B1}"/>
              </a:ext>
            </a:extLst>
          </p:cNvPr>
          <p:cNvCxnSpPr>
            <a:cxnSpLocks/>
            <a:stCxn id="43" idx="1"/>
            <a:endCxn id="59" idx="0"/>
          </p:cNvCxnSpPr>
          <p:nvPr/>
        </p:nvCxnSpPr>
        <p:spPr>
          <a:xfrm rot="10800000">
            <a:off x="4004176" y="5600201"/>
            <a:ext cx="777479" cy="687441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0220BF1-BC44-29E3-7F3F-298706152996}"/>
              </a:ext>
            </a:extLst>
          </p:cNvPr>
          <p:cNvSpPr txBox="1"/>
          <p:nvPr/>
        </p:nvSpPr>
        <p:spPr>
          <a:xfrm>
            <a:off x="2616179" y="5505328"/>
            <a:ext cx="1493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GPS </a:t>
            </a:r>
            <a:r>
              <a:rPr lang="en-US" b="1" dirty="0"/>
              <a:t>antenna</a:t>
            </a:r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2D358A46-A048-EB77-AD71-6CCEFFBEC863}"/>
              </a:ext>
            </a:extLst>
          </p:cNvPr>
          <p:cNvSpPr/>
          <p:nvPr/>
        </p:nvSpPr>
        <p:spPr>
          <a:xfrm rot="10800000">
            <a:off x="1691470" y="1627248"/>
            <a:ext cx="236765" cy="24202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0A40B2FE-FEC5-314D-3DE9-B0D3A594AEFB}"/>
              </a:ext>
            </a:extLst>
          </p:cNvPr>
          <p:cNvSpPr/>
          <p:nvPr/>
        </p:nvSpPr>
        <p:spPr>
          <a:xfrm rot="10800000">
            <a:off x="3885793" y="5358174"/>
            <a:ext cx="236765" cy="24202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B576FC7-9794-4904-5F76-B56065462F24}"/>
              </a:ext>
            </a:extLst>
          </p:cNvPr>
          <p:cNvCxnSpPr>
            <a:cxnSpLocks/>
          </p:cNvCxnSpPr>
          <p:nvPr/>
        </p:nvCxnSpPr>
        <p:spPr>
          <a:xfrm>
            <a:off x="1018090" y="2427687"/>
            <a:ext cx="0" cy="6953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0CAD262-5EF6-E035-F4DF-B6CF0D327C1F}"/>
              </a:ext>
            </a:extLst>
          </p:cNvPr>
          <p:cNvSpPr txBox="1"/>
          <p:nvPr/>
        </p:nvSpPr>
        <p:spPr>
          <a:xfrm>
            <a:off x="139526" y="1797185"/>
            <a:ext cx="1607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12V</a:t>
            </a:r>
          </a:p>
          <a:p>
            <a:r>
              <a:rPr lang="en-US" dirty="0"/>
              <a:t>system voltage</a:t>
            </a:r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0429233E-66D1-2A2A-C150-8A04AA98FAC3}"/>
              </a:ext>
            </a:extLst>
          </p:cNvPr>
          <p:cNvSpPr/>
          <p:nvPr/>
        </p:nvSpPr>
        <p:spPr>
          <a:xfrm rot="10800000">
            <a:off x="11660246" y="3528918"/>
            <a:ext cx="236765" cy="24202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9DE41E92-4233-CB02-71D8-D9E9B9BA3673}"/>
              </a:ext>
            </a:extLst>
          </p:cNvPr>
          <p:cNvCxnSpPr>
            <a:cxnSpLocks/>
          </p:cNvCxnSpPr>
          <p:nvPr/>
        </p:nvCxnSpPr>
        <p:spPr>
          <a:xfrm rot="5400000">
            <a:off x="10722967" y="3842588"/>
            <a:ext cx="1127305" cy="984017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04C1500-57BA-7BB7-EF0E-9AD89AE5A1B5}"/>
              </a:ext>
            </a:extLst>
          </p:cNvPr>
          <p:cNvSpPr txBox="1"/>
          <p:nvPr/>
        </p:nvSpPr>
        <p:spPr>
          <a:xfrm rot="16200000">
            <a:off x="10544983" y="3119197"/>
            <a:ext cx="18611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Wi-Fi </a:t>
            </a:r>
            <a:r>
              <a:rPr lang="en-US" b="1" dirty="0"/>
              <a:t>antenna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7C92817-5D3A-6040-FFA9-B7A4F329F1B0}"/>
              </a:ext>
            </a:extLst>
          </p:cNvPr>
          <p:cNvSpPr txBox="1"/>
          <p:nvPr/>
        </p:nvSpPr>
        <p:spPr>
          <a:xfrm rot="16200000">
            <a:off x="8374014" y="3190170"/>
            <a:ext cx="6256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USB</a:t>
            </a:r>
            <a:endParaRPr lang="en-US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DDC452-D39A-FB34-D5AD-988D19DE4010}"/>
              </a:ext>
            </a:extLst>
          </p:cNvPr>
          <p:cNvSpPr/>
          <p:nvPr/>
        </p:nvSpPr>
        <p:spPr>
          <a:xfrm>
            <a:off x="4622492" y="2970716"/>
            <a:ext cx="1843391" cy="2544409"/>
          </a:xfrm>
          <a:prstGeom prst="rect">
            <a:avLst/>
          </a:prstGeom>
          <a:solidFill>
            <a:schemeClr val="accent4">
              <a:lumMod val="60000"/>
              <a:lumOff val="40000"/>
              <a:alpha val="1500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517967-B465-70E6-B6DF-5E4E3317D80B}"/>
              </a:ext>
            </a:extLst>
          </p:cNvPr>
          <p:cNvSpPr txBox="1"/>
          <p:nvPr/>
        </p:nvSpPr>
        <p:spPr>
          <a:xfrm>
            <a:off x="4979966" y="2081277"/>
            <a:ext cx="1932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Digirig</a:t>
            </a:r>
          </a:p>
          <a:p>
            <a:r>
              <a:rPr lang="en-US" sz="2000" b="1" dirty="0">
                <a:solidFill>
                  <a:schemeClr val="accent2"/>
                </a:solidFill>
              </a:rPr>
              <a:t>USB Sound Card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C2410280-703C-F1BE-B9E6-6FB80504EF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65"/>
          <a:stretch/>
        </p:blipFill>
        <p:spPr bwMode="auto">
          <a:xfrm>
            <a:off x="213045" y="5510114"/>
            <a:ext cx="1356338" cy="81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297666D-775D-B6C6-578C-273DFF5563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3159" y="6315624"/>
            <a:ext cx="691480" cy="54237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C57DD5A-4022-7809-001B-B2931E9B715B}"/>
              </a:ext>
            </a:extLst>
          </p:cNvPr>
          <p:cNvSpPr/>
          <p:nvPr/>
        </p:nvSpPr>
        <p:spPr>
          <a:xfrm rot="16200000">
            <a:off x="4658849" y="4721039"/>
            <a:ext cx="590151" cy="25644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switch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5CC10EF-80FA-42F5-42B5-EBCED6357A15}"/>
              </a:ext>
            </a:extLst>
          </p:cNvPr>
          <p:cNvSpPr txBox="1"/>
          <p:nvPr/>
        </p:nvSpPr>
        <p:spPr>
          <a:xfrm rot="16200000">
            <a:off x="4338032" y="5872004"/>
            <a:ext cx="6256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SMA</a:t>
            </a:r>
            <a:endParaRPr 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7A387D-EEAB-6406-4893-0F63E643CE8C}"/>
              </a:ext>
            </a:extLst>
          </p:cNvPr>
          <p:cNvSpPr txBox="1"/>
          <p:nvPr/>
        </p:nvSpPr>
        <p:spPr>
          <a:xfrm>
            <a:off x="1812763" y="1914333"/>
            <a:ext cx="6256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SMA</a:t>
            </a:r>
            <a:endParaRPr lang="en-US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961CFD-20F8-7C2E-82D6-811AA2726B79}"/>
              </a:ext>
            </a:extLst>
          </p:cNvPr>
          <p:cNvSpPr txBox="1"/>
          <p:nvPr/>
        </p:nvSpPr>
        <p:spPr>
          <a:xfrm>
            <a:off x="1798500" y="2860711"/>
            <a:ext cx="6256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SO-239</a:t>
            </a:r>
            <a:endParaRPr 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B81F623-6132-6BFA-9E4B-37BFA240A61D}"/>
              </a:ext>
            </a:extLst>
          </p:cNvPr>
          <p:cNvSpPr txBox="1"/>
          <p:nvPr/>
        </p:nvSpPr>
        <p:spPr>
          <a:xfrm>
            <a:off x="2830743" y="3409382"/>
            <a:ext cx="6256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Mic</a:t>
            </a:r>
            <a:endParaRPr lang="en-US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ABB699-8B2D-537F-9F7A-FF2A357A9C13}"/>
              </a:ext>
            </a:extLst>
          </p:cNvPr>
          <p:cNvSpPr txBox="1"/>
          <p:nvPr/>
        </p:nvSpPr>
        <p:spPr>
          <a:xfrm>
            <a:off x="2821985" y="3871098"/>
            <a:ext cx="7182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Speaker</a:t>
            </a:r>
            <a:endParaRPr lang="en-US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FE1FC93-C6D7-2184-A74A-6D9C82D92686}"/>
              </a:ext>
            </a:extLst>
          </p:cNvPr>
          <p:cNvSpPr txBox="1"/>
          <p:nvPr/>
        </p:nvSpPr>
        <p:spPr>
          <a:xfrm rot="16200000">
            <a:off x="8376405" y="5865055"/>
            <a:ext cx="6256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USB</a:t>
            </a:r>
            <a:endParaRPr lang="en-US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B68189A-4143-A917-48C0-A6AF3E9E2A19}"/>
              </a:ext>
            </a:extLst>
          </p:cNvPr>
          <p:cNvSpPr txBox="1"/>
          <p:nvPr/>
        </p:nvSpPr>
        <p:spPr>
          <a:xfrm>
            <a:off x="9972886" y="2837270"/>
            <a:ext cx="14753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USB-C (power only)</a:t>
            </a:r>
            <a:endParaRPr lang="en-US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C956CCF-AAF0-F583-5279-7D51486A4FC1}"/>
              </a:ext>
            </a:extLst>
          </p:cNvPr>
          <p:cNvSpPr txBox="1"/>
          <p:nvPr/>
        </p:nvSpPr>
        <p:spPr>
          <a:xfrm rot="16200000">
            <a:off x="6120862" y="5859845"/>
            <a:ext cx="6256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USB</a:t>
            </a:r>
            <a:endParaRPr lang="en-US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9DF1B90-6B8F-A61D-090C-D17415AD3152}"/>
              </a:ext>
            </a:extLst>
          </p:cNvPr>
          <p:cNvSpPr txBox="1"/>
          <p:nvPr/>
        </p:nvSpPr>
        <p:spPr>
          <a:xfrm rot="16200000">
            <a:off x="6269114" y="3208085"/>
            <a:ext cx="6256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USB</a:t>
            </a:r>
            <a:endParaRPr lang="en-US" b="1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C66A8E-33FE-98A0-39BF-F8A66043C60B}"/>
              </a:ext>
            </a:extLst>
          </p:cNvPr>
          <p:cNvCxnSpPr>
            <a:cxnSpLocks/>
          </p:cNvCxnSpPr>
          <p:nvPr/>
        </p:nvCxnSpPr>
        <p:spPr>
          <a:xfrm>
            <a:off x="6309880" y="4846663"/>
            <a:ext cx="250775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C9458DA-2417-B7F7-5E31-88A66BBFA9B6}"/>
              </a:ext>
            </a:extLst>
          </p:cNvPr>
          <p:cNvSpPr txBox="1"/>
          <p:nvPr/>
        </p:nvSpPr>
        <p:spPr>
          <a:xfrm rot="16200000">
            <a:off x="6273444" y="4367499"/>
            <a:ext cx="6256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USB</a:t>
            </a:r>
            <a:endParaRPr lang="en-US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AC17D-DFC9-5BAE-2966-993204415228}"/>
              </a:ext>
            </a:extLst>
          </p:cNvPr>
          <p:cNvSpPr txBox="1"/>
          <p:nvPr/>
        </p:nvSpPr>
        <p:spPr>
          <a:xfrm rot="16200000">
            <a:off x="8371243" y="4361106"/>
            <a:ext cx="6256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USB</a:t>
            </a:r>
            <a:endParaRPr lang="en-US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0588CAA-35F5-83EF-3779-1E1CF5B594D2}"/>
              </a:ext>
            </a:extLst>
          </p:cNvPr>
          <p:cNvSpPr txBox="1"/>
          <p:nvPr/>
        </p:nvSpPr>
        <p:spPr>
          <a:xfrm>
            <a:off x="6934166" y="4175138"/>
            <a:ext cx="1344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USB</a:t>
            </a:r>
          </a:p>
          <a:p>
            <a:r>
              <a:rPr lang="en-US" dirty="0"/>
              <a:t>Serial Port</a:t>
            </a:r>
          </a:p>
        </p:txBody>
      </p:sp>
      <p:pic>
        <p:nvPicPr>
          <p:cNvPr id="44" name="Picture 6">
            <a:extLst>
              <a:ext uri="{FF2B5EF4-FFF2-40B4-BE49-F238E27FC236}">
                <a16:creationId xmlns:a16="http://schemas.microsoft.com/office/drawing/2014/main" id="{74482238-5333-4C84-AE59-5835722EA6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7" t="23466" r="20567" b="21588"/>
          <a:stretch/>
        </p:blipFill>
        <p:spPr bwMode="auto">
          <a:xfrm>
            <a:off x="3907926" y="2054617"/>
            <a:ext cx="969977" cy="85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>
            <a:extLst>
              <a:ext uri="{FF2B5EF4-FFF2-40B4-BE49-F238E27FC236}">
                <a16:creationId xmlns:a16="http://schemas.microsoft.com/office/drawing/2014/main" id="{B0EA86A4-48BC-AD4B-65F6-842CD1CE1C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82" r="66864"/>
          <a:stretch/>
        </p:blipFill>
        <p:spPr bwMode="auto">
          <a:xfrm>
            <a:off x="10924050" y="5763618"/>
            <a:ext cx="1103060" cy="101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16CF1A1E-BBA7-50AB-6310-FCC9D973BB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8243" y="1168225"/>
            <a:ext cx="964860" cy="70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595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E789F-42F1-0BC7-F105-BDADF6B5B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4063A2-9A2D-C68F-229D-28746BA1D482}"/>
              </a:ext>
            </a:extLst>
          </p:cNvPr>
          <p:cNvSpPr txBox="1"/>
          <p:nvPr/>
        </p:nvSpPr>
        <p:spPr>
          <a:xfrm>
            <a:off x="838200" y="1492045"/>
            <a:ext cx="10839796" cy="52629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5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direwolfm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:</a:t>
            </a:r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05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env_file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:</a:t>
            </a:r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  - </a:t>
            </a:r>
            <a:r>
              <a:rPr lang="en-US" sz="1050" dirty="0">
                <a:solidFill>
                  <a:srgbClr val="A31515"/>
                </a:solidFill>
                <a:latin typeface="Cascadia Mono" panose="020B0609020000020004" pitchFamily="49" charset="0"/>
              </a:rPr>
              <a:t>".env"</a:t>
            </a:r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build:</a:t>
            </a:r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  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context: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.</a:t>
            </a:r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  </a:t>
            </a:r>
            <a:r>
              <a:rPr lang="en-US" sz="105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dockerfile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: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50" dirty="0">
                <a:solidFill>
                  <a:srgbClr val="A31515"/>
                </a:solidFill>
                <a:latin typeface="Cascadia Mono" panose="020B0609020000020004" pitchFamily="49" charset="0"/>
              </a:rPr>
              <a:t>./</a:t>
            </a:r>
            <a:r>
              <a:rPr lang="en-US" sz="105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direwolf</a:t>
            </a:r>
            <a:r>
              <a:rPr lang="en-US" sz="1050" dirty="0">
                <a:solidFill>
                  <a:srgbClr val="A31515"/>
                </a:solidFill>
                <a:latin typeface="Cascadia Mono" panose="020B0609020000020004" pitchFamily="49" charset="0"/>
              </a:rPr>
              <a:t>/</a:t>
            </a:r>
            <a:r>
              <a:rPr lang="en-US" sz="105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Dockerfile</a:t>
            </a:r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image: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5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05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direwolf</a:t>
            </a:r>
            <a:r>
              <a:rPr lang="en-US" sz="105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ports: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  </a:t>
            </a:r>
            <a:endParaRPr lang="en-US" sz="1050" dirty="0">
              <a:solidFill>
                <a:srgbClr val="008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  - </a:t>
            </a:r>
            <a:r>
              <a:rPr lang="en-US" sz="1050" dirty="0">
                <a:solidFill>
                  <a:srgbClr val="A31515"/>
                </a:solidFill>
                <a:latin typeface="Cascadia Mono" panose="020B0609020000020004" pitchFamily="49" charset="0"/>
              </a:rPr>
              <a:t>"${MODEM0_AGWP_PORT}:${MODEM0_PRIV_AGWP_PORT}“  </a:t>
            </a:r>
            <a:r>
              <a:rPr lang="en-US" sz="1050" dirty="0">
                <a:solidFill>
                  <a:srgbClr val="008000"/>
                </a:solidFill>
                <a:latin typeface="Cascadia Mono" panose="020B0609020000020004" pitchFamily="49" charset="0"/>
              </a:rPr>
              <a:t># exposing KISS and AGWP ports to the host</a:t>
            </a:r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  - </a:t>
            </a:r>
            <a:r>
              <a:rPr lang="en-US" sz="1050" dirty="0">
                <a:solidFill>
                  <a:srgbClr val="A31515"/>
                </a:solidFill>
                <a:latin typeface="Cascadia Mono" panose="020B0609020000020004" pitchFamily="49" charset="0"/>
              </a:rPr>
              <a:t>"${MODEM0_KISS_PORT}:${MODEM0_PRIV_KISS_PORT}"</a:t>
            </a:r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volumes:</a:t>
            </a:r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  </a:t>
            </a:r>
            <a:r>
              <a:rPr lang="en-US" sz="1050" dirty="0">
                <a:solidFill>
                  <a:srgbClr val="008000"/>
                </a:solidFill>
                <a:latin typeface="Cascadia Mono" panose="020B0609020000020004" pitchFamily="49" charset="0"/>
              </a:rPr>
              <a:t># find_devices config can be changed without rebuilding</a:t>
            </a: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  - </a:t>
            </a:r>
            <a:r>
              <a:rPr lang="en-US" sz="1050" dirty="0">
                <a:solidFill>
                  <a:srgbClr val="A31515"/>
                </a:solidFill>
                <a:latin typeface="Cascadia Mono" panose="020B0609020000020004" pitchFamily="49" charset="0"/>
              </a:rPr>
              <a:t>${MODEM0_FD_CONFIG_FILE_NAME}:${MODEM0_PRIV_FD_CONFIG_FILE_NAME}</a:t>
            </a:r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  - </a:t>
            </a:r>
            <a:r>
              <a:rPr lang="en-US" sz="1050" dirty="0">
                <a:solidFill>
                  <a:srgbClr val="A31515"/>
                </a:solidFill>
                <a:latin typeface="Cascadia Mono" panose="020B0609020000020004" pitchFamily="49" charset="0"/>
              </a:rPr>
              <a:t>${MODEM0_LOG_DIR}:${MODEM0_PRIV_LOG_DIR} </a:t>
            </a:r>
            <a:r>
              <a:rPr lang="en-US" sz="1050" dirty="0">
                <a:solidFill>
                  <a:srgbClr val="008000"/>
                </a:solidFill>
                <a:latin typeface="Cascadia Mono" panose="020B0609020000020004" pitchFamily="49" charset="0"/>
              </a:rPr>
              <a:t># share volume with host, for logging, so Direwolf logs can be read on the host</a:t>
            </a:r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  - </a:t>
            </a:r>
            <a:r>
              <a:rPr lang="en-US" sz="1050" dirty="0">
                <a:solidFill>
                  <a:srgbClr val="A31515"/>
                </a:solidFill>
                <a:latin typeface="Cascadia Mono" panose="020B0609020000020004" pitchFamily="49" charset="0"/>
              </a:rPr>
              <a:t>${MODEM0_DW_CONFIG_FILE_NAME}:${MODEM0_PRIV_DW_CONFIG_FILE_NAME} </a:t>
            </a:r>
            <a:r>
              <a:rPr lang="en-US" sz="1050" dirty="0">
                <a:solidFill>
                  <a:srgbClr val="008000"/>
                </a:solidFill>
                <a:latin typeface="Cascadia Mono" panose="020B0609020000020004" pitchFamily="49" charset="0"/>
              </a:rPr>
              <a:t># Direwolf config, can be changed without rebuilding</a:t>
            </a:r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  - </a:t>
            </a:r>
            <a:r>
              <a:rPr lang="en-US" sz="1050" dirty="0">
                <a:solidFill>
                  <a:srgbClr val="A31515"/>
                </a:solidFill>
                <a:latin typeface="Cascadia Mono" panose="020B0609020000020004" pitchFamily="49" charset="0"/>
              </a:rPr>
              <a:t>./</a:t>
            </a:r>
            <a:r>
              <a:rPr lang="en-US" sz="105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settings.json</a:t>
            </a:r>
            <a:r>
              <a:rPr lang="en-US" sz="1050" dirty="0">
                <a:solidFill>
                  <a:srgbClr val="A31515"/>
                </a:solidFill>
                <a:latin typeface="Cascadia Mono" panose="020B0609020000020004" pitchFamily="49" charset="0"/>
              </a:rPr>
              <a:t>:${MODEM0_PRIV_SETTINGS_FILE_NAME}</a:t>
            </a:r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networks:</a:t>
            </a:r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  - </a:t>
            </a:r>
            <a:r>
              <a:rPr lang="en-US" sz="105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direwolf_network</a:t>
            </a:r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  - </a:t>
            </a:r>
            <a:r>
              <a:rPr lang="en-US" sz="105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db_network</a:t>
            </a:r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privileged: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labels:</a:t>
            </a:r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  - </a:t>
            </a:r>
            <a:r>
              <a:rPr lang="en-US" sz="105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05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autoheal</a:t>
            </a:r>
            <a:r>
              <a:rPr lang="en-US" sz="1050" dirty="0">
                <a:solidFill>
                  <a:srgbClr val="A31515"/>
                </a:solidFill>
                <a:latin typeface="Cascadia Mono" panose="020B0609020000020004" pitchFamily="49" charset="0"/>
              </a:rPr>
              <a:t>=true"</a:t>
            </a:r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05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depends_on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:</a:t>
            </a:r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  - </a:t>
            </a:r>
            <a:r>
              <a:rPr lang="en-US" sz="105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db</a:t>
            </a:r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05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healthcheck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:</a:t>
            </a:r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  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test: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[</a:t>
            </a:r>
            <a:r>
              <a:rPr lang="en-US" sz="1050" dirty="0">
                <a:solidFill>
                  <a:srgbClr val="A31515"/>
                </a:solidFill>
                <a:latin typeface="Cascadia Mono" panose="020B0609020000020004" pitchFamily="49" charset="0"/>
              </a:rPr>
              <a:t>"CMD"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05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05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pwsh</a:t>
            </a:r>
            <a:r>
              <a:rPr lang="en-US" sz="105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050" dirty="0">
                <a:solidFill>
                  <a:srgbClr val="A31515"/>
                </a:solidFill>
                <a:latin typeface="Cascadia Mono" panose="020B0609020000020004" pitchFamily="49" charset="0"/>
              </a:rPr>
              <a:t>"-</a:t>
            </a:r>
            <a:r>
              <a:rPr lang="en-US" sz="105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ExecutionPolicy</a:t>
            </a:r>
            <a:r>
              <a:rPr lang="en-US" sz="105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050" dirty="0">
                <a:solidFill>
                  <a:srgbClr val="A31515"/>
                </a:solidFill>
                <a:latin typeface="Cascadia Mono" panose="020B0609020000020004" pitchFamily="49" charset="0"/>
              </a:rPr>
              <a:t>"Bypass"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050" dirty="0">
                <a:solidFill>
                  <a:srgbClr val="A31515"/>
                </a:solidFill>
                <a:latin typeface="Cascadia Mono" panose="020B0609020000020004" pitchFamily="49" charset="0"/>
              </a:rPr>
              <a:t>"-File"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050" dirty="0">
                <a:solidFill>
                  <a:srgbClr val="A31515"/>
                </a:solidFill>
                <a:latin typeface="Cascadia Mono" panose="020B0609020000020004" pitchFamily="49" charset="0"/>
              </a:rPr>
              <a:t>"/healthcheck.ps1"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]</a:t>
            </a: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  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interval: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50" dirty="0">
                <a:solidFill>
                  <a:srgbClr val="A31515"/>
                </a:solidFill>
                <a:latin typeface="Cascadia Mono" panose="020B0609020000020004" pitchFamily="49" charset="0"/>
              </a:rPr>
              <a:t>"10s"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050" dirty="0">
                <a:solidFill>
                  <a:srgbClr val="008000"/>
                </a:solidFill>
                <a:latin typeface="Cascadia Mono" panose="020B0609020000020004" pitchFamily="49" charset="0"/>
              </a:rPr>
              <a:t># the interval to </a:t>
            </a:r>
            <a:r>
              <a:rPr lang="en-US" sz="105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to</a:t>
            </a:r>
            <a:r>
              <a:rPr lang="en-US" sz="1050" dirty="0">
                <a:solidFill>
                  <a:srgbClr val="008000"/>
                </a:solidFill>
                <a:latin typeface="Cascadia Mono" panose="020B0609020000020004" pitchFamily="49" charset="0"/>
              </a:rPr>
              <a:t> perform health check</a:t>
            </a: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  </a:t>
            </a:r>
            <a:r>
              <a:rPr lang="en-US" sz="105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start_period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: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50" dirty="0">
                <a:solidFill>
                  <a:srgbClr val="A31515"/>
                </a:solidFill>
                <a:latin typeface="Cascadia Mono" panose="020B0609020000020004" pitchFamily="49" charset="0"/>
              </a:rPr>
              <a:t>"60s"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50" dirty="0">
                <a:solidFill>
                  <a:srgbClr val="008000"/>
                </a:solidFill>
                <a:latin typeface="Cascadia Mono" panose="020B0609020000020004" pitchFamily="49" charset="0"/>
              </a:rPr>
              <a:t># how long it takes to start the container</a:t>
            </a: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  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retries: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1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50" dirty="0">
                <a:solidFill>
                  <a:srgbClr val="008000"/>
                </a:solidFill>
                <a:latin typeface="Cascadia Mono" panose="020B0609020000020004" pitchFamily="49" charset="0"/>
              </a:rPr>
              <a:t># how many times to retry until the container becomes </a:t>
            </a:r>
            <a:r>
              <a:rPr lang="en-US" sz="105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unhealty</a:t>
            </a:r>
            <a:endParaRPr lang="en-US" sz="1050" dirty="0">
              <a:solidFill>
                <a:srgbClr val="008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  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timeout: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50" dirty="0">
                <a:solidFill>
                  <a:srgbClr val="A31515"/>
                </a:solidFill>
                <a:latin typeface="Cascadia Mono" panose="020B0609020000020004" pitchFamily="49" charset="0"/>
              </a:rPr>
              <a:t>"30s"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50" dirty="0">
                <a:solidFill>
                  <a:srgbClr val="008000"/>
                </a:solidFill>
                <a:latin typeface="Cascadia Mono" panose="020B0609020000020004" pitchFamily="49" charset="0"/>
              </a:rPr>
              <a:t># how long until the health check completes</a:t>
            </a: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restart: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50" dirty="0">
                <a:solidFill>
                  <a:srgbClr val="A31515"/>
                </a:solidFill>
                <a:latin typeface="Cascadia Mono" panose="020B0609020000020004" pitchFamily="49" charset="0"/>
              </a:rPr>
              <a:t>always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9072317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E789F-42F1-0BC7-F105-BDADF6B5B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 </a:t>
            </a:r>
            <a:r>
              <a:rPr lang="en-US" i="1" dirty="0"/>
              <a:t>continued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4063A2-9A2D-C68F-229D-28746BA1D482}"/>
              </a:ext>
            </a:extLst>
          </p:cNvPr>
          <p:cNvSpPr txBox="1"/>
          <p:nvPr/>
        </p:nvSpPr>
        <p:spPr>
          <a:xfrm>
            <a:off x="838200" y="1492045"/>
            <a:ext cx="10839796" cy="25160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5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autoheal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:</a:t>
            </a:r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05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env_file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:</a:t>
            </a:r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  - </a:t>
            </a:r>
            <a:r>
              <a:rPr lang="en-US" sz="1050" dirty="0">
                <a:solidFill>
                  <a:srgbClr val="A31515"/>
                </a:solidFill>
                <a:latin typeface="Cascadia Mono" panose="020B0609020000020004" pitchFamily="49" charset="0"/>
              </a:rPr>
              <a:t>.env</a:t>
            </a:r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image: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5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willfarrell</a:t>
            </a:r>
            <a:r>
              <a:rPr lang="en-US" sz="1050" dirty="0">
                <a:solidFill>
                  <a:srgbClr val="A31515"/>
                </a:solidFill>
                <a:latin typeface="Cascadia Mono" panose="020B0609020000020004" pitchFamily="49" charset="0"/>
              </a:rPr>
              <a:t>/</a:t>
            </a:r>
            <a:r>
              <a:rPr lang="en-US" sz="105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autoheal:latest</a:t>
            </a:r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logging:</a:t>
            </a:r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  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driver: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5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05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json</a:t>
            </a:r>
            <a:r>
              <a:rPr lang="en-US" sz="1050" dirty="0">
                <a:solidFill>
                  <a:srgbClr val="A31515"/>
                </a:solidFill>
                <a:latin typeface="Cascadia Mono" panose="020B0609020000020004" pitchFamily="49" charset="0"/>
              </a:rPr>
              <a:t>-file"</a:t>
            </a:r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  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options:</a:t>
            </a:r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max-size: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50" dirty="0">
                <a:solidFill>
                  <a:srgbClr val="A31515"/>
                </a:solidFill>
                <a:latin typeface="Cascadia Mono" panose="020B0609020000020004" pitchFamily="49" charset="0"/>
              </a:rPr>
              <a:t>"10m"</a:t>
            </a:r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max-file: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50" dirty="0">
                <a:solidFill>
                  <a:srgbClr val="A31515"/>
                </a:solidFill>
                <a:latin typeface="Cascadia Mono" panose="020B0609020000020004" pitchFamily="49" charset="0"/>
              </a:rPr>
              <a:t>"10"</a:t>
            </a:r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05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tty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: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environment:</a:t>
            </a:r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  - </a:t>
            </a:r>
            <a:r>
              <a:rPr lang="en-US" sz="1050" dirty="0">
                <a:solidFill>
                  <a:srgbClr val="A31515"/>
                </a:solidFill>
                <a:latin typeface="Cascadia Mono" panose="020B0609020000020004" pitchFamily="49" charset="0"/>
              </a:rPr>
              <a:t>AUTOHEAL_CONTAINER_LABEL=all</a:t>
            </a:r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volumes:</a:t>
            </a:r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sv-SE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  - </a:t>
            </a:r>
            <a:r>
              <a:rPr lang="sv-SE" sz="1050" dirty="0">
                <a:solidFill>
                  <a:srgbClr val="A31515"/>
                </a:solidFill>
                <a:latin typeface="Cascadia Mono" panose="020B0609020000020004" pitchFamily="49" charset="0"/>
              </a:rPr>
              <a:t>/var/run/docker.sock:/var/run/docker.sock</a:t>
            </a:r>
            <a:endParaRPr lang="sv-SE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restart: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50" dirty="0">
                <a:solidFill>
                  <a:srgbClr val="A31515"/>
                </a:solidFill>
                <a:latin typeface="Cascadia Mono" panose="020B0609020000020004" pitchFamily="49" charset="0"/>
              </a:rPr>
              <a:t>always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6420637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A5E43-D1CE-6C1A-F02C-A0AE913D3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FDEA15-3A3A-92A4-FAF0-EAF3751D1593}"/>
              </a:ext>
            </a:extLst>
          </p:cNvPr>
          <p:cNvSpPr txBox="1"/>
          <p:nvPr/>
        </p:nvSpPr>
        <p:spPr>
          <a:xfrm>
            <a:off x="881270" y="1459249"/>
            <a:ext cx="10609884" cy="52629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FROM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ubuntu:23.10</a:t>
            </a:r>
          </a:p>
          <a:p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RUN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apt-get update -y</a:t>
            </a:r>
          </a:p>
          <a:p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RUN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apt-get install -y 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alsa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-tools 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alsa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-utils 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gcc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g++ make cmake libasound2-dev 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libudev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-dev git 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jq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mysql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-client 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netcat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-traditional 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wget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sox 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bc</a:t>
            </a:r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RUN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git clone https://github.com/iontodirel/find_devices.git</a:t>
            </a:r>
          </a:p>
          <a:p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WORKDIR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/find_devices</a:t>
            </a:r>
          </a:p>
          <a:p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RUN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cmake .</a:t>
            </a:r>
          </a:p>
          <a:p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RUN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make -j 4</a:t>
            </a:r>
          </a:p>
          <a:p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RUN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mkdir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/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powershell</a:t>
            </a:r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WORKDIR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/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powershell</a:t>
            </a:r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RUN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wget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https://github.com/PowerShell/PowerShell/releases/download/v7.2.12/powershell-lts_7.2.12-1.deb_amd64.deb</a:t>
            </a:r>
          </a:p>
          <a:p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RUN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dpkg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-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powershell-lts_7.2.12-1.deb_amd64.deb</a:t>
            </a:r>
          </a:p>
          <a:p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RUN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apt-get install -f</a:t>
            </a:r>
          </a:p>
          <a:p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WORKDIR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/</a:t>
            </a:r>
          </a:p>
          <a:p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RUN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git clone https://github.com/iontodirel/direwolf-experimental.git</a:t>
            </a:r>
          </a:p>
          <a:p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WORKDIR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/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direwolf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-experimental</a:t>
            </a:r>
          </a:p>
          <a:p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RUN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cmake .</a:t>
            </a:r>
          </a:p>
          <a:p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RUN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make -j 4</a:t>
            </a:r>
          </a:p>
          <a:p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RUN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make install</a:t>
            </a:r>
          </a:p>
          <a:p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WORKDIR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/</a:t>
            </a:r>
          </a:p>
          <a:p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COPY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./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direwolf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/entrypoint.ps1 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entrypoint.ps1</a:t>
            </a:r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COPY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./common.ps1 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common.ps1</a:t>
            </a:r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COPY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./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direwolf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/healthcheck.ps1 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healthcheck.ps1</a:t>
            </a:r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RUN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chmod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+x entrypoint.ps1 healthcheck.ps1</a:t>
            </a:r>
          </a:p>
          <a:p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CMD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[</a:t>
            </a:r>
            <a:r>
              <a:rPr lang="en-US" sz="105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05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pwsh</a:t>
            </a:r>
            <a:r>
              <a:rPr lang="en-US" sz="105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050" dirty="0">
                <a:solidFill>
                  <a:srgbClr val="A31515"/>
                </a:solidFill>
                <a:latin typeface="Cascadia Mono" panose="020B0609020000020004" pitchFamily="49" charset="0"/>
              </a:rPr>
              <a:t>"/entrypoint.ps1"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310366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001B7-591E-61F8-0C0F-9A8A1CE5A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entrypoint.ps1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35C124-33A9-04D5-F24B-59A25B708851}"/>
              </a:ext>
            </a:extLst>
          </p:cNvPr>
          <p:cNvSpPr txBox="1"/>
          <p:nvPr/>
        </p:nvSpPr>
        <p:spPr>
          <a:xfrm>
            <a:off x="958084" y="1588687"/>
            <a:ext cx="9967420" cy="4131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. ./common.ps1</a:t>
            </a:r>
          </a:p>
          <a:p>
            <a:br>
              <a:rPr lang="en-US" sz="1050" dirty="0">
                <a:solidFill>
                  <a:srgbClr val="A31515"/>
                </a:solidFill>
                <a:latin typeface="Cascadia Mono" panose="020B0609020000020004" pitchFamily="49" charset="0"/>
              </a:rPr>
            </a:b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$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serial_port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= Get-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SerialPort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-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ExitOnError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-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find_devices_config_file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$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find_devices_internal_config_file_name</a:t>
            </a:r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-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find_devices_utility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$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find_devices_file_name</a:t>
            </a:r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-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find_devices_output_json_file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$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find_devices_internal_output_json_file_name</a:t>
            </a:r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$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audio_device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= Get-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AudioDevice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-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ExitOnError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-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find_devices_config_file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$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find_devices_internal_config_file_name</a:t>
            </a:r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-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find_devices_utility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$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find_devices_file_name</a:t>
            </a:r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-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find_devices_output_json_file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$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find_devices_internal_output_json_file_name</a:t>
            </a:r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Set-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AudioDeviceVolume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-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ExitOnError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-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find_devices_config_file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$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find_devices_internal_config_file_name</a:t>
            </a:r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-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find_devices_utility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$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find_devices_file_name</a:t>
            </a:r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Test-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SerialPort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-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ExitOnError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-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serial_port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$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serial_port</a:t>
            </a:r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Test-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AudioDevice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-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ExitOnError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-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audio_device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$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audio_device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-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soundcard_test_wav_file_name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$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soundcard_test_wav_file_name</a:t>
            </a:r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Update-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DirewolfConfigFile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-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file_path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$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direwolf_internal_config_working_file_name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`</a:t>
            </a: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-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audio_device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$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audio_device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`</a:t>
            </a:r>
          </a:p>
          <a:p>
            <a:r>
              <a:rPr lang="fr-FR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-</a:t>
            </a:r>
            <a:r>
              <a:rPr lang="fr-FR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ptt_serial_port</a:t>
            </a:r>
            <a:r>
              <a:rPr lang="fr-FR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FR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$</a:t>
            </a:r>
            <a:r>
              <a:rPr lang="fr-FR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serial_port</a:t>
            </a:r>
            <a:r>
              <a:rPr lang="fr-FR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`</a:t>
            </a: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-callsign 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$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callsign `</a:t>
            </a: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-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modem_internal_agwp_port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$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modem_internal_agwp_port_number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`</a:t>
            </a:r>
          </a:p>
          <a:p>
            <a:r>
              <a:rPr lang="sv-SE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-modem_internal_kiss_port </a:t>
            </a:r>
            <a:r>
              <a:rPr lang="sv-SE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$</a:t>
            </a:r>
            <a:r>
              <a:rPr lang="sv-SE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modem_internal_kiss_port_number</a:t>
            </a:r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1050" dirty="0"/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&amp; /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usr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/local/bin/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direwolf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-t 0 -a 10 -c 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$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direwolf_internal_config_working_file_name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-l 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$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modem_internal_log_directory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2&gt;&amp;1 |</a:t>
            </a: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tee -a 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$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modem_internal_log_directory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/direwolf-stdout.log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303401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E295F-264E-6D90-B83D-C7D8CB2CD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2146F-2DF9-C81D-79B5-7CC2CFCD9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Enumerating sound cards</a:t>
            </a:r>
          </a:p>
          <a:p>
            <a:r>
              <a:rPr lang="en-US" dirty="0"/>
              <a:t>Enumerating serial ports</a:t>
            </a:r>
          </a:p>
          <a:p>
            <a:r>
              <a:rPr lang="en-US" dirty="0"/>
              <a:t>Sound card volume enumeration and control</a:t>
            </a:r>
          </a:p>
          <a:p>
            <a:r>
              <a:rPr lang="en-US" dirty="0"/>
              <a:t>Mapping serial ports to sound cards</a:t>
            </a:r>
          </a:p>
          <a:p>
            <a:r>
              <a:rPr lang="en-US" dirty="0"/>
              <a:t>Mapping sound cards to serial ports</a:t>
            </a:r>
          </a:p>
          <a:p>
            <a:r>
              <a:rPr lang="en-US" dirty="0"/>
              <a:t>Printing to </a:t>
            </a:r>
            <a:r>
              <a:rPr lang="en-US" dirty="0" err="1"/>
              <a:t>stdout</a:t>
            </a:r>
            <a:r>
              <a:rPr lang="en-US" dirty="0"/>
              <a:t> and to JSON</a:t>
            </a:r>
          </a:p>
          <a:p>
            <a:r>
              <a:rPr lang="en-US" dirty="0"/>
              <a:t>Search from command line or via a JSON configuration file</a:t>
            </a:r>
          </a:p>
        </p:txBody>
      </p:sp>
    </p:spTree>
    <p:extLst>
      <p:ext uri="{BB962C8B-B14F-4D97-AF65-F5344CB8AC3E}">
        <p14:creationId xmlns:p14="http://schemas.microsoft.com/office/powerpoint/2010/main" val="25037595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71D6F-716E-D3E2-49F4-675EF26FF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healthcheck.ps1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62D700-92E7-6C3B-E4E9-219D942E8343}"/>
              </a:ext>
            </a:extLst>
          </p:cNvPr>
          <p:cNvSpPr txBox="1"/>
          <p:nvPr/>
        </p:nvSpPr>
        <p:spPr>
          <a:xfrm>
            <a:off x="989620" y="2245585"/>
            <a:ext cx="9031999" cy="25160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. ./common.ps1</a:t>
            </a:r>
          </a:p>
          <a:p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$null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= Get-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SerialPort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-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ExitOnError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-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find_devices_config_file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$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find_devices_internal_config_file_name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-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find_devices_utility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$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find_devices_file_name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-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find_devices_output_json_file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$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find_devices_internal_output_json_file_name</a:t>
            </a:r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1050" dirty="0">
              <a:solidFill>
                <a:srgbClr val="0000FF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$null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= Get-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AudioDevice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-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ExitOnError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-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find_devices_config_file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$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find_devices_internal_config_file_name</a:t>
            </a:r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-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find_devices_utility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$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find_devices_file_name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-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find_devices_output_json_file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$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find_devices_internal_output_json_file_name</a:t>
            </a:r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Test-AudioDeviceVolume2-ExitOnError -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find_devices_config_file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$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find_devices_internal_config_file_name</a:t>
            </a:r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-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find_devices_utility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$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find_devices_file_name</a:t>
            </a:r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Test-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TcpConnection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-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ExitOnError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-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host_name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$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service_name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-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port_number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latin typeface="Cascadia Mono" panose="020B0609020000020004" pitchFamily="49" charset="0"/>
              </a:rPr>
              <a:t>$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modem_internal_kiss_port_number</a:t>
            </a:r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10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CB88A-E7F6-052A-05AA-CDFE5EC79F33}"/>
              </a:ext>
            </a:extLst>
          </p:cNvPr>
          <p:cNvSpPr txBox="1"/>
          <p:nvPr/>
        </p:nvSpPr>
        <p:spPr>
          <a:xfrm>
            <a:off x="888650" y="1534300"/>
            <a:ext cx="9312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If any of the tests fail, the container becomes unhealthy and </a:t>
            </a:r>
            <a:r>
              <a:rPr lang="en-US" sz="2000" dirty="0" err="1"/>
              <a:t>autoheal</a:t>
            </a:r>
            <a:r>
              <a:rPr lang="en-US" sz="2000" dirty="0"/>
              <a:t> will restart 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D0DA1C-0966-26F8-0D60-D7182C0D3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620" y="5660314"/>
            <a:ext cx="10807284" cy="7769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F2877F-F993-8396-EC4A-1AB416753382}"/>
              </a:ext>
            </a:extLst>
          </p:cNvPr>
          <p:cNvSpPr txBox="1"/>
          <p:nvPr/>
        </p:nvSpPr>
        <p:spPr>
          <a:xfrm>
            <a:off x="888650" y="5010931"/>
            <a:ext cx="9312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Containers health check</a:t>
            </a:r>
          </a:p>
        </p:txBody>
      </p:sp>
    </p:spTree>
    <p:extLst>
      <p:ext uri="{BB962C8B-B14F-4D97-AF65-F5344CB8AC3E}">
        <p14:creationId xmlns:p14="http://schemas.microsoft.com/office/powerpoint/2010/main" val="7592525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DFC9E-B9A5-6C84-68C8-9AEFC8636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Direwolf configuration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BD53DE-C1A6-5E9E-3093-6334964F4DF4}"/>
              </a:ext>
            </a:extLst>
          </p:cNvPr>
          <p:cNvSpPr txBox="1"/>
          <p:nvPr/>
        </p:nvSpPr>
        <p:spPr>
          <a:xfrm>
            <a:off x="871541" y="1564183"/>
            <a:ext cx="10515600" cy="33239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# DO NOT CHANGE, it will automatically be replaced in the container by entrypoint.ps1</a:t>
            </a:r>
          </a:p>
          <a:p>
            <a:r>
              <a:rPr lang="en-US" sz="1400" b="1" dirty="0">
                <a:solidFill>
                  <a:srgbClr val="000000"/>
                </a:solidFill>
                <a:latin typeface="Cascadia Mono" panose="020B0609020000020004" pitchFamily="49" charset="0"/>
              </a:rPr>
              <a:t>@ADEVICE plughw:0,0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# DO NOT CHANGE, it will automatically be replaced in the container by entrypoint.ps1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# replace PTT with your own serial port if needed,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# some devices like Signalink have VOX and don't need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# the PTT line, comment it if the case, but also update entrypoint.ps1</a:t>
            </a:r>
          </a:p>
          <a:p>
            <a:r>
              <a:rPr lang="en-US" sz="1400" b="1" dirty="0">
                <a:solidFill>
                  <a:srgbClr val="000000"/>
                </a:solidFill>
                <a:latin typeface="Cascadia Mono" panose="020B0609020000020004" pitchFamily="49" charset="0"/>
              </a:rPr>
              <a:t>@PTT /dev/</a:t>
            </a:r>
            <a:r>
              <a:rPr lang="en-US" sz="1400" b="1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ttyXYZ</a:t>
            </a:r>
            <a:r>
              <a:rPr lang="en-US" sz="1400" b="1" dirty="0">
                <a:solidFill>
                  <a:srgbClr val="000000"/>
                </a:solidFill>
                <a:latin typeface="Cascadia Mono" panose="020B0609020000020004" pitchFamily="49" charset="0"/>
              </a:rPr>
              <a:t> RTS</a:t>
            </a:r>
          </a:p>
          <a:p>
            <a:r>
              <a:rPr lang="en-US" sz="1400" b="1" dirty="0">
                <a:solidFill>
                  <a:srgbClr val="000000"/>
                </a:solidFill>
                <a:latin typeface="Cascadia Mono" panose="020B0609020000020004" pitchFamily="49" charset="0"/>
              </a:rPr>
              <a:t>ACHANNELS 1</a:t>
            </a:r>
          </a:p>
          <a:p>
            <a:r>
              <a:rPr lang="en-US" sz="1400" b="1" dirty="0">
                <a:solidFill>
                  <a:srgbClr val="000000"/>
                </a:solidFill>
                <a:latin typeface="Cascadia Mono" panose="020B0609020000020004" pitchFamily="49" charset="0"/>
              </a:rPr>
              <a:t>CHANNEL 0</a:t>
            </a:r>
          </a:p>
          <a:p>
            <a:r>
              <a:rPr lang="en-US" sz="1400" b="1" dirty="0">
                <a:solidFill>
                  <a:srgbClr val="000000"/>
                </a:solidFill>
                <a:latin typeface="Cascadia Mono" panose="020B0609020000020004" pitchFamily="49" charset="0"/>
              </a:rPr>
              <a:t>DTMF</a:t>
            </a:r>
          </a:p>
          <a:p>
            <a:r>
              <a:rPr lang="en-US" sz="1400" b="1" dirty="0">
                <a:solidFill>
                  <a:srgbClr val="000000"/>
                </a:solidFill>
                <a:latin typeface="Cascadia Mono" panose="020B0609020000020004" pitchFamily="49" charset="0"/>
              </a:rPr>
              <a:t>MODEM 1200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# DO NOT CHANGE, it will automatically be replaced in the container by entrypoint.ps1</a:t>
            </a:r>
          </a:p>
          <a:p>
            <a:r>
              <a:rPr lang="en-US" sz="1400" b="1" dirty="0">
                <a:solidFill>
                  <a:srgbClr val="000000"/>
                </a:solidFill>
                <a:latin typeface="Cascadia Mono" panose="020B0609020000020004" pitchFamily="49" charset="0"/>
              </a:rPr>
              <a:t>@MYCALL N0CALL</a:t>
            </a:r>
          </a:p>
          <a:p>
            <a:r>
              <a:rPr lang="en-US" sz="1400" b="1" dirty="0">
                <a:solidFill>
                  <a:srgbClr val="000000"/>
                </a:solidFill>
                <a:latin typeface="Cascadia Mono" panose="020B0609020000020004" pitchFamily="49" charset="0"/>
              </a:rPr>
              <a:t>@AGWPORT 8000</a:t>
            </a:r>
          </a:p>
          <a:p>
            <a:r>
              <a:rPr lang="en-US" sz="1400" b="1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@KISSPORT 8001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467E25-D3DB-CF30-7FD7-6C137B7BC5EC}"/>
              </a:ext>
            </a:extLst>
          </p:cNvPr>
          <p:cNvSpPr txBox="1"/>
          <p:nvPr/>
        </p:nvSpPr>
        <p:spPr>
          <a:xfrm>
            <a:off x="762000" y="6308209"/>
            <a:ext cx="805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</a:t>
            </a:r>
            <a:r>
              <a:rPr lang="en-US" dirty="0"/>
              <a:t>: Everything starting with @ is automatically substituted in entrypoint.ps1</a:t>
            </a:r>
          </a:p>
        </p:txBody>
      </p:sp>
    </p:spTree>
    <p:extLst>
      <p:ext uri="{BB962C8B-B14F-4D97-AF65-F5344CB8AC3E}">
        <p14:creationId xmlns:p14="http://schemas.microsoft.com/office/powerpoint/2010/main" val="36078273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727DD-4278-18CE-4302-573152FA1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APRX configuration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DC5CFB-E1AA-4859-2BD0-1B48327B2804}"/>
              </a:ext>
            </a:extLst>
          </p:cNvPr>
          <p:cNvSpPr txBox="1"/>
          <p:nvPr/>
        </p:nvSpPr>
        <p:spPr>
          <a:xfrm>
            <a:off x="948557" y="1690688"/>
            <a:ext cx="8973207" cy="44550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@mycall N0CALL</a:t>
            </a:r>
          </a:p>
          <a:p>
            <a:r>
              <a:rPr lang="pl-PL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@myloc lat 0000.00N lon 00000.00W</a:t>
            </a:r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pl-PL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aprsis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&gt;  </a:t>
            </a: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@passcode 0000</a:t>
            </a: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@server    rotate.aprs2.net</a:t>
            </a: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heartbeat-timeout 1m</a:t>
            </a: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&lt;/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aprsis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&gt;</a:t>
            </a: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&lt;interface&gt;</a:t>
            </a: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050" b="1" dirty="0">
                <a:solidFill>
                  <a:srgbClr val="000000"/>
                </a:solidFill>
                <a:latin typeface="Cascadia Mono" panose="020B0609020000020004" pitchFamily="49" charset="0"/>
              </a:rPr>
              <a:t>@tcp-device 127.0.0.1 8001 KISS</a:t>
            </a: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callsign     $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mycall</a:t>
            </a:r>
            <a:endParaRPr lang="en-US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tx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-ok        true</a:t>
            </a: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telem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-to-is  true</a:t>
            </a: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&lt;/interface&gt;</a:t>
            </a: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&lt;beacon&gt;</a:t>
            </a:r>
          </a:p>
          <a:p>
            <a:r>
              <a:rPr lang="en-US" sz="1050" b="1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050" b="1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beaconmode</a:t>
            </a:r>
            <a:r>
              <a:rPr lang="en-US" sz="1050" b="1" dirty="0">
                <a:solidFill>
                  <a:srgbClr val="000000"/>
                </a:solidFill>
                <a:latin typeface="Cascadia Mono" panose="020B0609020000020004" pitchFamily="49" charset="0"/>
              </a:rPr>
              <a:t> both</a:t>
            </a:r>
          </a:p>
          <a:p>
            <a:r>
              <a:rPr lang="en-US" sz="1050" b="1" dirty="0">
                <a:solidFill>
                  <a:srgbClr val="000000"/>
                </a:solidFill>
                <a:latin typeface="Cascadia Mono" panose="020B0609020000020004" pitchFamily="49" charset="0"/>
              </a:rPr>
              <a:t>  cycle-size  45m</a:t>
            </a:r>
          </a:p>
          <a:p>
            <a:r>
              <a:rPr lang="en-US" sz="1050" b="1" dirty="0">
                <a:solidFill>
                  <a:srgbClr val="000000"/>
                </a:solidFill>
                <a:latin typeface="Cascadia Mono" panose="020B0609020000020004" pitchFamily="49" charset="0"/>
              </a:rPr>
              <a:t>  beacon interface $</a:t>
            </a:r>
            <a:r>
              <a:rPr lang="en-US" sz="1050" b="1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mycall</a:t>
            </a:r>
            <a:r>
              <a:rPr lang="en-US" sz="1050" b="1" dirty="0">
                <a:solidFill>
                  <a:srgbClr val="000000"/>
                </a:solidFill>
                <a:latin typeface="Cascadia Mono" panose="020B0609020000020004" pitchFamily="49" charset="0"/>
              </a:rPr>
              <a:t> via WIDE1-1 symbol "I&amp;" $</a:t>
            </a:r>
            <a:r>
              <a:rPr lang="en-US" sz="1050" b="1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myloc</a:t>
            </a:r>
            <a:r>
              <a:rPr lang="en-US" sz="1050" b="1" dirty="0">
                <a:solidFill>
                  <a:srgbClr val="000000"/>
                </a:solidFill>
                <a:latin typeface="Cascadia Mono" panose="020B0609020000020004" pitchFamily="49" charset="0"/>
              </a:rPr>
              <a:t> comment "Downtown Bellevue fill-in TX </a:t>
            </a:r>
            <a:r>
              <a:rPr lang="en-US" sz="1050" b="1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iGate</a:t>
            </a:r>
            <a:r>
              <a:rPr lang="en-US" sz="1050" b="1" dirty="0">
                <a:solidFill>
                  <a:srgbClr val="000000"/>
                </a:solidFill>
                <a:latin typeface="Cascadia Mono" panose="020B0609020000020004" pitchFamily="49" charset="0"/>
              </a:rPr>
              <a:t> (722d3)"</a:t>
            </a: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&lt;/beacon&gt;</a:t>
            </a:r>
          </a:p>
          <a:p>
            <a:r>
              <a:rPr lang="en-US" sz="1050" b="1" dirty="0">
                <a:solidFill>
                  <a:srgbClr val="000000"/>
                </a:solidFill>
                <a:latin typeface="Cascadia Mono" panose="020B0609020000020004" pitchFamily="49" charset="0"/>
              </a:rPr>
              <a:t>&lt;digipeater&gt;</a:t>
            </a:r>
          </a:p>
          <a:p>
            <a:r>
              <a:rPr lang="en-US" sz="1050" b="1" dirty="0">
                <a:solidFill>
                  <a:srgbClr val="000000"/>
                </a:solidFill>
                <a:latin typeface="Cascadia Mono" panose="020B0609020000020004" pitchFamily="49" charset="0"/>
              </a:rPr>
              <a:t>  transmitter     $</a:t>
            </a:r>
            <a:r>
              <a:rPr lang="en-US" sz="1050" b="1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mycall</a:t>
            </a:r>
            <a:endParaRPr lang="en-US" sz="1050" b="1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b="1" dirty="0">
                <a:solidFill>
                  <a:srgbClr val="000000"/>
                </a:solidFill>
                <a:latin typeface="Cascadia Mono" panose="020B0609020000020004" pitchFamily="49" charset="0"/>
              </a:rPr>
              <a:t>  &lt;source&gt;</a:t>
            </a:r>
          </a:p>
          <a:p>
            <a:r>
              <a:rPr lang="en-US" sz="1050" b="1" dirty="0">
                <a:solidFill>
                  <a:srgbClr val="000000"/>
                </a:solidFill>
                <a:latin typeface="Cascadia Mono" panose="020B0609020000020004" pitchFamily="49" charset="0"/>
              </a:rPr>
              <a:t>    source        $</a:t>
            </a:r>
            <a:r>
              <a:rPr lang="en-US" sz="1050" b="1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mycall</a:t>
            </a:r>
            <a:endParaRPr lang="en-US" sz="1050" b="1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b="1" dirty="0">
                <a:solidFill>
                  <a:srgbClr val="000000"/>
                </a:solidFill>
                <a:latin typeface="Cascadia Mono" panose="020B0609020000020004" pitchFamily="49" charset="0"/>
              </a:rPr>
              <a:t>    relay-type    </a:t>
            </a:r>
            <a:r>
              <a:rPr lang="en-US" sz="1050" b="1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directonly</a:t>
            </a:r>
            <a:endParaRPr lang="en-US" sz="1050" b="1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b="1" dirty="0">
                <a:solidFill>
                  <a:srgbClr val="000000"/>
                </a:solidFill>
                <a:latin typeface="Cascadia Mono" panose="020B0609020000020004" pitchFamily="49" charset="0"/>
              </a:rPr>
              <a:t>    viscous-delay  5</a:t>
            </a:r>
            <a:endParaRPr lang="pt-BR" sz="1050" b="1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b="1" dirty="0">
                <a:solidFill>
                  <a:srgbClr val="000000"/>
                </a:solidFill>
                <a:latin typeface="Cascadia Mono" panose="020B0609020000020004" pitchFamily="49" charset="0"/>
              </a:rPr>
              <a:t>  &lt;/source&gt;</a:t>
            </a:r>
          </a:p>
          <a:p>
            <a:r>
              <a:rPr lang="en-US" sz="1050" b="1" dirty="0">
                <a:solidFill>
                  <a:srgbClr val="000000"/>
                </a:solidFill>
                <a:latin typeface="Cascadia Mono" panose="020B0609020000020004" pitchFamily="49" charset="0"/>
              </a:rPr>
              <a:t>&lt;/digipeater&gt;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B7176-A8E9-FA42-8422-AA84CFB3217D}"/>
              </a:ext>
            </a:extLst>
          </p:cNvPr>
          <p:cNvSpPr txBox="1"/>
          <p:nvPr/>
        </p:nvSpPr>
        <p:spPr>
          <a:xfrm>
            <a:off x="762000" y="6308209"/>
            <a:ext cx="805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</a:t>
            </a:r>
            <a:r>
              <a:rPr lang="en-US" dirty="0"/>
              <a:t>: Everything starting with @ is automatically substituted in entrypoint.ps1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05732B8-2D3F-A268-F4B6-93EE11B6F808}"/>
              </a:ext>
            </a:extLst>
          </p:cNvPr>
          <p:cNvSpPr/>
          <p:nvPr/>
        </p:nvSpPr>
        <p:spPr>
          <a:xfrm>
            <a:off x="606973" y="4792717"/>
            <a:ext cx="252248" cy="1325563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38A960-07C5-55AC-EA52-4D84ED8BFDD2}"/>
              </a:ext>
            </a:extLst>
          </p:cNvPr>
          <p:cNvSpPr txBox="1"/>
          <p:nvPr/>
        </p:nvSpPr>
        <p:spPr>
          <a:xfrm rot="16200000">
            <a:off x="-305956" y="5149646"/>
            <a:ext cx="127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digipeater</a:t>
            </a:r>
          </a:p>
        </p:txBody>
      </p:sp>
    </p:spTree>
    <p:extLst>
      <p:ext uri="{BB962C8B-B14F-4D97-AF65-F5344CB8AC3E}">
        <p14:creationId xmlns:p14="http://schemas.microsoft.com/office/powerpoint/2010/main" val="37377426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>
            <a:extLst>
              <a:ext uri="{FF2B5EF4-FFF2-40B4-BE49-F238E27FC236}">
                <a16:creationId xmlns:a16="http://schemas.microsoft.com/office/drawing/2014/main" id="{EA7527E4-FB40-4C28-842A-6F03EA7F62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82" r="66864"/>
          <a:stretch/>
        </p:blipFill>
        <p:spPr bwMode="auto">
          <a:xfrm>
            <a:off x="8199471" y="193526"/>
            <a:ext cx="910075" cy="83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2" name="L-Shape 1061">
            <a:extLst>
              <a:ext uri="{FF2B5EF4-FFF2-40B4-BE49-F238E27FC236}">
                <a16:creationId xmlns:a16="http://schemas.microsoft.com/office/drawing/2014/main" id="{0904F7A4-A92F-EF91-A558-B700937C7197}"/>
              </a:ext>
            </a:extLst>
          </p:cNvPr>
          <p:cNvSpPr/>
          <p:nvPr/>
        </p:nvSpPr>
        <p:spPr>
          <a:xfrm rot="16200000">
            <a:off x="4113781" y="-1091283"/>
            <a:ext cx="6621592" cy="9191210"/>
          </a:xfrm>
          <a:prstGeom prst="corner">
            <a:avLst>
              <a:gd name="adj1" fmla="val 64656"/>
              <a:gd name="adj2" fmla="val 81752"/>
            </a:avLst>
          </a:prstGeom>
          <a:solidFill>
            <a:schemeClr val="accent4">
              <a:lumMod val="40000"/>
              <a:lumOff val="60000"/>
              <a:alpha val="9000"/>
            </a:schemeClr>
          </a:solidFill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7" name="Picture 1046">
            <a:extLst>
              <a:ext uri="{FF2B5EF4-FFF2-40B4-BE49-F238E27FC236}">
                <a16:creationId xmlns:a16="http://schemas.microsoft.com/office/drawing/2014/main" id="{CFB408A7-B842-B15F-115D-921805F93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3577" y="5565891"/>
            <a:ext cx="603821" cy="4736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608F1C-D459-7285-AEBE-E70C9E774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256" y="-102690"/>
            <a:ext cx="10515600" cy="1325563"/>
          </a:xfrm>
        </p:spPr>
        <p:txBody>
          <a:bodyPr/>
          <a:lstStyle/>
          <a:p>
            <a:r>
              <a:rPr lang="en-US" dirty="0"/>
              <a:t>Software Architecture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3EB3A7-14F5-E237-5D26-031B01C54F48}"/>
              </a:ext>
            </a:extLst>
          </p:cNvPr>
          <p:cNvSpPr/>
          <p:nvPr/>
        </p:nvSpPr>
        <p:spPr>
          <a:xfrm>
            <a:off x="749120" y="2663953"/>
            <a:ext cx="1647719" cy="9810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USB sound card</a:t>
            </a:r>
          </a:p>
          <a:p>
            <a:pPr algn="ctr"/>
            <a:r>
              <a:rPr lang="en-US" dirty="0"/>
              <a:t>device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BA9C85-8C3E-754E-653C-0511B9644E90}"/>
              </a:ext>
            </a:extLst>
          </p:cNvPr>
          <p:cNvSpPr/>
          <p:nvPr/>
        </p:nvSpPr>
        <p:spPr>
          <a:xfrm>
            <a:off x="4188516" y="4522507"/>
            <a:ext cx="1519237" cy="98107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gpsd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7E22F2-8503-4E02-7E5F-439A8B72B713}"/>
              </a:ext>
            </a:extLst>
          </p:cNvPr>
          <p:cNvSpPr/>
          <p:nvPr/>
        </p:nvSpPr>
        <p:spPr>
          <a:xfrm>
            <a:off x="8967578" y="4389252"/>
            <a:ext cx="1519237" cy="98107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Aprx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AFBD379-0C40-7B3E-2266-F1008017503E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 flipV="1">
            <a:off x="2396839" y="3154490"/>
            <a:ext cx="2483477" cy="88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31E1FCD-71D2-8CC7-7E7A-3D09B464184C}"/>
              </a:ext>
            </a:extLst>
          </p:cNvPr>
          <p:cNvSpPr txBox="1"/>
          <p:nvPr/>
        </p:nvSpPr>
        <p:spPr>
          <a:xfrm>
            <a:off x="3595849" y="2772445"/>
            <a:ext cx="737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ALSA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69EFE8-0203-60D8-DE04-70DEBE820A5E}"/>
              </a:ext>
            </a:extLst>
          </p:cNvPr>
          <p:cNvSpPr txBox="1"/>
          <p:nvPr/>
        </p:nvSpPr>
        <p:spPr>
          <a:xfrm>
            <a:off x="6626290" y="2827261"/>
            <a:ext cx="849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TCP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7603F3-8ABF-97B8-5EE8-03420D8EFCE1}"/>
              </a:ext>
            </a:extLst>
          </p:cNvPr>
          <p:cNvSpPr txBox="1"/>
          <p:nvPr/>
        </p:nvSpPr>
        <p:spPr>
          <a:xfrm>
            <a:off x="5743578" y="4695123"/>
            <a:ext cx="65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TCP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0DE8CF-27F3-AD85-2B85-911800CF633C}"/>
              </a:ext>
            </a:extLst>
          </p:cNvPr>
          <p:cNvSpPr txBox="1"/>
          <p:nvPr/>
        </p:nvSpPr>
        <p:spPr>
          <a:xfrm>
            <a:off x="5135450" y="2263318"/>
            <a:ext cx="141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KISS TNC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DDD1B38-6852-5ACD-CDFF-2A596272D1A3}"/>
              </a:ext>
            </a:extLst>
          </p:cNvPr>
          <p:cNvSpPr/>
          <p:nvPr/>
        </p:nvSpPr>
        <p:spPr>
          <a:xfrm>
            <a:off x="735737" y="4522916"/>
            <a:ext cx="1647719" cy="9810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GPS</a:t>
            </a:r>
          </a:p>
          <a:p>
            <a:pPr algn="ctr"/>
            <a:r>
              <a:rPr lang="en-US" dirty="0"/>
              <a:t>device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DC522B-7FAA-698C-8405-E4BBE2937471}"/>
              </a:ext>
            </a:extLst>
          </p:cNvPr>
          <p:cNvSpPr txBox="1"/>
          <p:nvPr/>
        </p:nvSpPr>
        <p:spPr>
          <a:xfrm>
            <a:off x="735737" y="4101525"/>
            <a:ext cx="20706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u-</a:t>
            </a:r>
            <a:r>
              <a:rPr lang="en-US" b="1" dirty="0" err="1"/>
              <a:t>blox</a:t>
            </a:r>
            <a:r>
              <a:rPr lang="en-US" b="1" dirty="0"/>
              <a:t> NEO-M9N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42AEAAB-7B2D-6900-644B-5E46062A79BD}"/>
              </a:ext>
            </a:extLst>
          </p:cNvPr>
          <p:cNvCxnSpPr>
            <a:cxnSpLocks/>
            <a:stCxn id="24" idx="3"/>
            <a:endCxn id="6" idx="1"/>
          </p:cNvCxnSpPr>
          <p:nvPr/>
        </p:nvCxnSpPr>
        <p:spPr>
          <a:xfrm flipV="1">
            <a:off x="2383456" y="5013044"/>
            <a:ext cx="1805060" cy="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6BCB0F3-88FA-D015-7B31-9A7456B01CC6}"/>
              </a:ext>
            </a:extLst>
          </p:cNvPr>
          <p:cNvSpPr txBox="1"/>
          <p:nvPr/>
        </p:nvSpPr>
        <p:spPr>
          <a:xfrm>
            <a:off x="9936493" y="6385996"/>
            <a:ext cx="1184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clients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4FD0C42-7D0C-0372-D3E0-9BF19C3F40BD}"/>
              </a:ext>
            </a:extLst>
          </p:cNvPr>
          <p:cNvSpPr/>
          <p:nvPr/>
        </p:nvSpPr>
        <p:spPr>
          <a:xfrm>
            <a:off x="8949493" y="2670011"/>
            <a:ext cx="1519237" cy="98107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Xastir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971362-66F5-39C1-FDB5-45810DADEAF6}"/>
              </a:ext>
            </a:extLst>
          </p:cNvPr>
          <p:cNvSpPr txBox="1"/>
          <p:nvPr/>
        </p:nvSpPr>
        <p:spPr>
          <a:xfrm>
            <a:off x="1088047" y="2208483"/>
            <a:ext cx="1184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Digirig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2394826-8946-CC2B-57F0-AACF7F10A9A5}"/>
              </a:ext>
            </a:extLst>
          </p:cNvPr>
          <p:cNvSpPr txBox="1"/>
          <p:nvPr/>
        </p:nvSpPr>
        <p:spPr>
          <a:xfrm>
            <a:off x="9116685" y="4019920"/>
            <a:ext cx="1184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Digipeater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396EF34-8CAD-84BA-0A34-572FBC2AF3B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399553" y="3163291"/>
            <a:ext cx="104990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77A89058-7929-8B11-9F7E-5F8803376347}"/>
              </a:ext>
            </a:extLst>
          </p:cNvPr>
          <p:cNvSpPr/>
          <p:nvPr/>
        </p:nvSpPr>
        <p:spPr>
          <a:xfrm>
            <a:off x="7449457" y="3005426"/>
            <a:ext cx="298214" cy="3102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CB7F513-853B-18BF-CDC9-03739C803173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707753" y="5013044"/>
            <a:ext cx="3259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15AC8C19-6607-7D35-D253-5E76F795DD60}"/>
              </a:ext>
            </a:extLst>
          </p:cNvPr>
          <p:cNvCxnSpPr>
            <a:stCxn id="71" idx="4"/>
            <a:endCxn id="7" idx="1"/>
          </p:cNvCxnSpPr>
          <p:nvPr/>
        </p:nvCxnSpPr>
        <p:spPr>
          <a:xfrm rot="16200000" flipH="1">
            <a:off x="7501011" y="3413222"/>
            <a:ext cx="1564120" cy="1369014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BB7E0A1A-C430-E2FF-2639-0D011C23656F}"/>
              </a:ext>
            </a:extLst>
          </p:cNvPr>
          <p:cNvSpPr/>
          <p:nvPr/>
        </p:nvSpPr>
        <p:spPr>
          <a:xfrm>
            <a:off x="331923" y="1398246"/>
            <a:ext cx="2414708" cy="5416948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6A79E75-5931-27F0-9A84-7A2833458043}"/>
              </a:ext>
            </a:extLst>
          </p:cNvPr>
          <p:cNvSpPr txBox="1"/>
          <p:nvPr/>
        </p:nvSpPr>
        <p:spPr>
          <a:xfrm>
            <a:off x="1002461" y="6425791"/>
            <a:ext cx="111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hardware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87EBE37-8445-643A-052C-EFF9F899B7D5}"/>
              </a:ext>
            </a:extLst>
          </p:cNvPr>
          <p:cNvSpPr txBox="1"/>
          <p:nvPr/>
        </p:nvSpPr>
        <p:spPr>
          <a:xfrm>
            <a:off x="3096854" y="4418533"/>
            <a:ext cx="698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USB</a:t>
            </a:r>
          </a:p>
          <a:p>
            <a:r>
              <a:rPr lang="en-US" b="1" dirty="0"/>
              <a:t>serial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EE072B-FEFE-6915-A0BB-0EC604ACF7B2}"/>
              </a:ext>
            </a:extLst>
          </p:cNvPr>
          <p:cNvSpPr/>
          <p:nvPr/>
        </p:nvSpPr>
        <p:spPr>
          <a:xfrm>
            <a:off x="8949493" y="1539563"/>
            <a:ext cx="1519237" cy="98107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PinPoint</a:t>
            </a:r>
            <a:endParaRPr lang="en-US" dirty="0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5CA83D73-1868-09AC-F293-B2CD927C6742}"/>
              </a:ext>
            </a:extLst>
          </p:cNvPr>
          <p:cNvCxnSpPr>
            <a:stCxn id="71" idx="0"/>
            <a:endCxn id="92" idx="1"/>
          </p:cNvCxnSpPr>
          <p:nvPr/>
        </p:nvCxnSpPr>
        <p:spPr>
          <a:xfrm rot="5400000" flipH="1" flipV="1">
            <a:off x="7786365" y="1842299"/>
            <a:ext cx="975326" cy="135092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26FF07BE-C58C-561F-29B5-36BBB06775DA}"/>
              </a:ext>
            </a:extLst>
          </p:cNvPr>
          <p:cNvSpPr/>
          <p:nvPr/>
        </p:nvSpPr>
        <p:spPr>
          <a:xfrm>
            <a:off x="8474030" y="1315703"/>
            <a:ext cx="2494721" cy="5405923"/>
          </a:xfrm>
          <a:prstGeom prst="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EEB49866-3318-805D-0F2A-9946F9151B39}"/>
              </a:ext>
            </a:extLst>
          </p:cNvPr>
          <p:cNvCxnSpPr>
            <a:stCxn id="71" idx="6"/>
            <a:endCxn id="37" idx="1"/>
          </p:cNvCxnSpPr>
          <p:nvPr/>
        </p:nvCxnSpPr>
        <p:spPr>
          <a:xfrm>
            <a:off x="7747671" y="3160548"/>
            <a:ext cx="12018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CDBE7-B542-45AE-347B-ED1DE76A8347}"/>
              </a:ext>
            </a:extLst>
          </p:cNvPr>
          <p:cNvSpPr/>
          <p:nvPr/>
        </p:nvSpPr>
        <p:spPr>
          <a:xfrm>
            <a:off x="3370702" y="3791017"/>
            <a:ext cx="869171" cy="3141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find_devices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A0063D8-E06D-564F-C1BE-40F3194FCE6B}"/>
              </a:ext>
            </a:extLst>
          </p:cNvPr>
          <p:cNvSpPr/>
          <p:nvPr/>
        </p:nvSpPr>
        <p:spPr>
          <a:xfrm>
            <a:off x="4467007" y="3791017"/>
            <a:ext cx="869171" cy="3141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direwolf.conf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F0FBFE1B-BF51-540B-7154-CB8A66027C61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>
            <a:off x="3114412" y="3154495"/>
            <a:ext cx="256290" cy="793602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1F6C1C-2F5C-07C5-7AB6-F33661D00393}"/>
              </a:ext>
            </a:extLst>
          </p:cNvPr>
          <p:cNvCxnSpPr>
            <a:cxnSpLocks/>
            <a:stCxn id="15" idx="3"/>
            <a:endCxn id="30" idx="1"/>
          </p:cNvCxnSpPr>
          <p:nvPr/>
        </p:nvCxnSpPr>
        <p:spPr>
          <a:xfrm>
            <a:off x="4239873" y="3948097"/>
            <a:ext cx="22713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7F7573FB-465A-E161-B400-0D82CAD25ABE}"/>
              </a:ext>
            </a:extLst>
          </p:cNvPr>
          <p:cNvSpPr/>
          <p:nvPr/>
        </p:nvSpPr>
        <p:spPr>
          <a:xfrm>
            <a:off x="4880316" y="2672754"/>
            <a:ext cx="1519237" cy="98107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Direwolf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5368D27-284C-7127-3AE0-301326BAA524}"/>
              </a:ext>
            </a:extLst>
          </p:cNvPr>
          <p:cNvCxnSpPr>
            <a:stCxn id="30" idx="3"/>
            <a:endCxn id="5" idx="2"/>
          </p:cNvCxnSpPr>
          <p:nvPr/>
        </p:nvCxnSpPr>
        <p:spPr>
          <a:xfrm flipV="1">
            <a:off x="5336178" y="3653828"/>
            <a:ext cx="303757" cy="294269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A3E660E3-EC1E-FD87-EF8D-872E88869AFE}"/>
              </a:ext>
            </a:extLst>
          </p:cNvPr>
          <p:cNvSpPr/>
          <p:nvPr/>
        </p:nvSpPr>
        <p:spPr>
          <a:xfrm>
            <a:off x="7289801" y="5933247"/>
            <a:ext cx="869171" cy="3141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gps_util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BC68C99-370E-4804-FBCD-7F821C041E12}"/>
              </a:ext>
            </a:extLst>
          </p:cNvPr>
          <p:cNvSpPr/>
          <p:nvPr/>
        </p:nvSpPr>
        <p:spPr>
          <a:xfrm>
            <a:off x="8674961" y="5519700"/>
            <a:ext cx="869171" cy="3141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aprx.conf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71CFC633-54BD-99E7-FD51-897117964E59}"/>
              </a:ext>
            </a:extLst>
          </p:cNvPr>
          <p:cNvCxnSpPr>
            <a:cxnSpLocks/>
            <a:stCxn id="97" idx="3"/>
          </p:cNvCxnSpPr>
          <p:nvPr/>
        </p:nvCxnSpPr>
        <p:spPr>
          <a:xfrm flipV="1">
            <a:off x="9544132" y="5370326"/>
            <a:ext cx="215416" cy="306454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B4A923F3-3D5C-72BA-E1B7-885DE74031DE}"/>
              </a:ext>
            </a:extLst>
          </p:cNvPr>
          <p:cNvSpPr txBox="1"/>
          <p:nvPr/>
        </p:nvSpPr>
        <p:spPr>
          <a:xfrm>
            <a:off x="4603769" y="2371377"/>
            <a:ext cx="480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9A8268B-D75D-9054-B84F-05610F4FF2A5}"/>
              </a:ext>
            </a:extLst>
          </p:cNvPr>
          <p:cNvSpPr txBox="1"/>
          <p:nvPr/>
        </p:nvSpPr>
        <p:spPr>
          <a:xfrm>
            <a:off x="10331635" y="5367021"/>
            <a:ext cx="480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ADD97B4-2108-0FAB-319B-6F4B34700A63}"/>
              </a:ext>
            </a:extLst>
          </p:cNvPr>
          <p:cNvSpPr txBox="1"/>
          <p:nvPr/>
        </p:nvSpPr>
        <p:spPr>
          <a:xfrm>
            <a:off x="5688920" y="5417708"/>
            <a:ext cx="480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33D1E8C-444B-1823-5294-BCA9B4F954B4}"/>
              </a:ext>
            </a:extLst>
          </p:cNvPr>
          <p:cNvSpPr txBox="1"/>
          <p:nvPr/>
        </p:nvSpPr>
        <p:spPr>
          <a:xfrm>
            <a:off x="3254202" y="3399016"/>
            <a:ext cx="480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4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DA68DDF-5D24-ACE9-3F83-38A297167BD2}"/>
              </a:ext>
            </a:extLst>
          </p:cNvPr>
          <p:cNvSpPr txBox="1"/>
          <p:nvPr/>
        </p:nvSpPr>
        <p:spPr>
          <a:xfrm>
            <a:off x="8052106" y="5584882"/>
            <a:ext cx="480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FBFA207E-314B-9635-E902-D06331FE9B08}"/>
              </a:ext>
            </a:extLst>
          </p:cNvPr>
          <p:cNvCxnSpPr>
            <a:stCxn id="94" idx="1"/>
          </p:cNvCxnSpPr>
          <p:nvPr/>
        </p:nvCxnSpPr>
        <p:spPr>
          <a:xfrm rot="10800000">
            <a:off x="6802041" y="5013045"/>
            <a:ext cx="487760" cy="1077283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543ADB4-6032-214D-991B-372A00FB1593}"/>
              </a:ext>
            </a:extLst>
          </p:cNvPr>
          <p:cNvSpPr/>
          <p:nvPr/>
        </p:nvSpPr>
        <p:spPr>
          <a:xfrm>
            <a:off x="3017875" y="2055122"/>
            <a:ext cx="3561301" cy="2157422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06415526-F984-14B5-45A7-7B953175867E}"/>
              </a:ext>
            </a:extLst>
          </p:cNvPr>
          <p:cNvSpPr/>
          <p:nvPr/>
        </p:nvSpPr>
        <p:spPr>
          <a:xfrm>
            <a:off x="6705412" y="4028924"/>
            <a:ext cx="3938615" cy="2313261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51788B9-9F72-287B-9ECA-5DDF3E629512}"/>
              </a:ext>
            </a:extLst>
          </p:cNvPr>
          <p:cNvSpPr txBox="1"/>
          <p:nvPr/>
        </p:nvSpPr>
        <p:spPr>
          <a:xfrm>
            <a:off x="5185322" y="1741815"/>
            <a:ext cx="1708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FF0000"/>
                </a:solidFill>
              </a:rPr>
              <a:t>Direwolf Container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AEFDAF4-6A1A-280C-4559-5C2D6C1C1599}"/>
              </a:ext>
            </a:extLst>
          </p:cNvPr>
          <p:cNvSpPr txBox="1"/>
          <p:nvPr/>
        </p:nvSpPr>
        <p:spPr>
          <a:xfrm>
            <a:off x="9441409" y="3712143"/>
            <a:ext cx="1743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FF0000"/>
                </a:solidFill>
              </a:rPr>
              <a:t>Aprx Container</a:t>
            </a:r>
          </a:p>
        </p:txBody>
      </p:sp>
      <p:pic>
        <p:nvPicPr>
          <p:cNvPr id="1026" name="Picture 2" descr="Tux (mascot) - Wikipedia">
            <a:extLst>
              <a:ext uri="{FF2B5EF4-FFF2-40B4-BE49-F238E27FC236}">
                <a16:creationId xmlns:a16="http://schemas.microsoft.com/office/drawing/2014/main" id="{7413B51B-3E9A-B576-119D-A2E370C6F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819" y="275618"/>
            <a:ext cx="545470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4A70ABDD-4105-7BC2-E675-3867C95D3ABE}"/>
              </a:ext>
            </a:extLst>
          </p:cNvPr>
          <p:cNvSpPr txBox="1"/>
          <p:nvPr/>
        </p:nvSpPr>
        <p:spPr>
          <a:xfrm rot="16200000">
            <a:off x="2695567" y="2900892"/>
            <a:ext cx="3780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USB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839AE2E9-5146-F36B-B46F-DB61A3FB1CBE}"/>
              </a:ext>
            </a:extLst>
          </p:cNvPr>
          <p:cNvCxnSpPr>
            <a:stCxn id="4" idx="1"/>
          </p:cNvCxnSpPr>
          <p:nvPr/>
        </p:nvCxnSpPr>
        <p:spPr>
          <a:xfrm flipH="1">
            <a:off x="36527" y="3154490"/>
            <a:ext cx="71259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19FE3B4F-E9C9-1BC4-3203-69FCFC2A27D5}"/>
              </a:ext>
            </a:extLst>
          </p:cNvPr>
          <p:cNvSpPr txBox="1"/>
          <p:nvPr/>
        </p:nvSpPr>
        <p:spPr>
          <a:xfrm rot="16200000">
            <a:off x="-258368" y="2553686"/>
            <a:ext cx="849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radio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8454DC1-BE35-D75F-18E8-20FBE4092718}"/>
              </a:ext>
            </a:extLst>
          </p:cNvPr>
          <p:cNvSpPr txBox="1"/>
          <p:nvPr/>
        </p:nvSpPr>
        <p:spPr>
          <a:xfrm>
            <a:off x="3874234" y="3528677"/>
            <a:ext cx="885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configuration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341C97A6-9B69-6A28-D09E-8F5230911F1F}"/>
              </a:ext>
            </a:extLst>
          </p:cNvPr>
          <p:cNvSpPr txBox="1"/>
          <p:nvPr/>
        </p:nvSpPr>
        <p:spPr>
          <a:xfrm>
            <a:off x="8719126" y="5819748"/>
            <a:ext cx="885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configuration</a:t>
            </a:r>
          </a:p>
        </p:txBody>
      </p: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9BDD9B48-CC4C-50AD-7361-C81D42389F34}"/>
              </a:ext>
            </a:extLst>
          </p:cNvPr>
          <p:cNvCxnSpPr>
            <a:cxnSpLocks/>
            <a:stCxn id="94" idx="3"/>
          </p:cNvCxnSpPr>
          <p:nvPr/>
        </p:nvCxnSpPr>
        <p:spPr>
          <a:xfrm flipV="1">
            <a:off x="8158972" y="5367021"/>
            <a:ext cx="1659384" cy="723306"/>
          </a:xfrm>
          <a:prstGeom prst="bentConnector3">
            <a:avLst>
              <a:gd name="adj1" fmla="val 10000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5" name="TextBox 1034">
            <a:extLst>
              <a:ext uri="{FF2B5EF4-FFF2-40B4-BE49-F238E27FC236}">
                <a16:creationId xmlns:a16="http://schemas.microsoft.com/office/drawing/2014/main" id="{CA71E93F-A05E-0C14-B6DC-FCA37D23BEC8}"/>
              </a:ext>
            </a:extLst>
          </p:cNvPr>
          <p:cNvSpPr txBox="1"/>
          <p:nvPr/>
        </p:nvSpPr>
        <p:spPr>
          <a:xfrm rot="16200000">
            <a:off x="9431784" y="5542766"/>
            <a:ext cx="885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exec</a:t>
            </a:r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64DF05A0-1665-5EEA-3D48-BB764C83B55B}"/>
              </a:ext>
            </a:extLst>
          </p:cNvPr>
          <p:cNvSpPr txBox="1"/>
          <p:nvPr/>
        </p:nvSpPr>
        <p:spPr>
          <a:xfrm>
            <a:off x="6896521" y="5889032"/>
            <a:ext cx="3644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TCP</a:t>
            </a: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77F7E1B9-9480-8A68-238C-0D05BC484D49}"/>
              </a:ext>
            </a:extLst>
          </p:cNvPr>
          <p:cNvSpPr txBox="1"/>
          <p:nvPr/>
        </p:nvSpPr>
        <p:spPr>
          <a:xfrm>
            <a:off x="8510343" y="4997579"/>
            <a:ext cx="4313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TCP</a:t>
            </a:r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1389E2C3-65A1-5CA4-44D2-1C9797999575}"/>
              </a:ext>
            </a:extLst>
          </p:cNvPr>
          <p:cNvSpPr txBox="1"/>
          <p:nvPr/>
        </p:nvSpPr>
        <p:spPr>
          <a:xfrm>
            <a:off x="8496686" y="4641161"/>
            <a:ext cx="4313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TCP</a:t>
            </a:r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6FD7B2B3-EF65-6192-F161-635F1DB72F01}"/>
              </a:ext>
            </a:extLst>
          </p:cNvPr>
          <p:cNvSpPr txBox="1"/>
          <p:nvPr/>
        </p:nvSpPr>
        <p:spPr>
          <a:xfrm>
            <a:off x="2970443" y="3951135"/>
            <a:ext cx="4313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Alsa</a:t>
            </a:r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3B389C35-49A7-5931-C508-FB10DE9D36E3}"/>
              </a:ext>
            </a:extLst>
          </p:cNvPr>
          <p:cNvSpPr txBox="1"/>
          <p:nvPr/>
        </p:nvSpPr>
        <p:spPr>
          <a:xfrm>
            <a:off x="5577116" y="3672737"/>
            <a:ext cx="4313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IO</a:t>
            </a: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FA4E6610-B79B-FA1A-C036-B3F547F132F0}"/>
              </a:ext>
            </a:extLst>
          </p:cNvPr>
          <p:cNvSpPr txBox="1"/>
          <p:nvPr/>
        </p:nvSpPr>
        <p:spPr>
          <a:xfrm>
            <a:off x="9539160" y="5334291"/>
            <a:ext cx="4313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IO</a:t>
            </a: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801D3E5F-3333-F577-99E1-4177265B53DC}"/>
              </a:ext>
            </a:extLst>
          </p:cNvPr>
          <p:cNvSpPr txBox="1"/>
          <p:nvPr/>
        </p:nvSpPr>
        <p:spPr>
          <a:xfrm>
            <a:off x="9769760" y="5334291"/>
            <a:ext cx="4313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IO</a:t>
            </a: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F40F2542-8915-8D23-0797-B7B281779BD8}"/>
              </a:ext>
            </a:extLst>
          </p:cNvPr>
          <p:cNvSpPr txBox="1"/>
          <p:nvPr/>
        </p:nvSpPr>
        <p:spPr>
          <a:xfrm rot="16200000">
            <a:off x="2702112" y="4721559"/>
            <a:ext cx="3780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USB</a:t>
            </a:r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B14C1B08-E4A9-CEE0-AF79-B2F71D2B68BD}"/>
              </a:ext>
            </a:extLst>
          </p:cNvPr>
          <p:cNvSpPr txBox="1"/>
          <p:nvPr/>
        </p:nvSpPr>
        <p:spPr>
          <a:xfrm>
            <a:off x="3746804" y="4793069"/>
            <a:ext cx="3780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USB</a:t>
            </a:r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A672FFA0-183B-3814-0F75-CFBB43B07ABD}"/>
              </a:ext>
            </a:extLst>
          </p:cNvPr>
          <p:cNvSpPr txBox="1"/>
          <p:nvPr/>
        </p:nvSpPr>
        <p:spPr>
          <a:xfrm>
            <a:off x="9228526" y="272373"/>
            <a:ext cx="1583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Linux</a:t>
            </a:r>
          </a:p>
          <a:p>
            <a:r>
              <a:rPr lang="en-US" b="1" dirty="0"/>
              <a:t>Intel N95</a:t>
            </a:r>
          </a:p>
          <a:p>
            <a:endParaRPr lang="en-US" b="1" dirty="0"/>
          </a:p>
        </p:txBody>
      </p:sp>
      <p:pic>
        <p:nvPicPr>
          <p:cNvPr id="1067" name="Picture 6">
            <a:extLst>
              <a:ext uri="{FF2B5EF4-FFF2-40B4-BE49-F238E27FC236}">
                <a16:creationId xmlns:a16="http://schemas.microsoft.com/office/drawing/2014/main" id="{1606A8CD-0DEC-F893-2BC7-4EBF69C81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7" y="2114393"/>
            <a:ext cx="462949" cy="33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6">
            <a:extLst>
              <a:ext uri="{FF2B5EF4-FFF2-40B4-BE49-F238E27FC236}">
                <a16:creationId xmlns:a16="http://schemas.microsoft.com/office/drawing/2014/main" id="{79AF47EE-D233-0745-A23A-2EE910476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809" y="4086113"/>
            <a:ext cx="462949" cy="33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D27FC38-8A99-30F2-9A42-728802445F6F}"/>
              </a:ext>
            </a:extLst>
          </p:cNvPr>
          <p:cNvSpPr/>
          <p:nvPr/>
        </p:nvSpPr>
        <p:spPr>
          <a:xfrm>
            <a:off x="562609" y="2208482"/>
            <a:ext cx="2090137" cy="18475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C6602A-D974-BA54-D59F-265CF2827716}"/>
              </a:ext>
            </a:extLst>
          </p:cNvPr>
          <p:cNvSpPr/>
          <p:nvPr/>
        </p:nvSpPr>
        <p:spPr>
          <a:xfrm>
            <a:off x="568125" y="4130757"/>
            <a:ext cx="2081067" cy="1935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4B19E526-FCF4-97C2-4F42-7DD7C28478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7" t="23466" r="20567" b="21588"/>
          <a:stretch/>
        </p:blipFill>
        <p:spPr bwMode="auto">
          <a:xfrm>
            <a:off x="2149186" y="3672136"/>
            <a:ext cx="396760" cy="35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99691A2-58F9-4CFF-5FF7-AC56A9FD4040}"/>
              </a:ext>
            </a:extLst>
          </p:cNvPr>
          <p:cNvSpPr/>
          <p:nvPr/>
        </p:nvSpPr>
        <p:spPr>
          <a:xfrm>
            <a:off x="3015541" y="4311243"/>
            <a:ext cx="3561301" cy="2157422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055CDB-4319-4F4C-E77B-0FB848C12CE2}"/>
              </a:ext>
            </a:extLst>
          </p:cNvPr>
          <p:cNvSpPr txBox="1"/>
          <p:nvPr/>
        </p:nvSpPr>
        <p:spPr>
          <a:xfrm>
            <a:off x="5488056" y="6490654"/>
            <a:ext cx="1708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FF0000"/>
                </a:solidFill>
              </a:rPr>
              <a:t>GPS Container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01044B-9C0B-DD59-BFD1-3BFC5E4E8794}"/>
              </a:ext>
            </a:extLst>
          </p:cNvPr>
          <p:cNvSpPr/>
          <p:nvPr/>
        </p:nvSpPr>
        <p:spPr>
          <a:xfrm>
            <a:off x="3371944" y="5654810"/>
            <a:ext cx="869171" cy="3141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find_devices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B4E4EBB-2433-9951-43C3-1B526F99356A}"/>
              </a:ext>
            </a:extLst>
          </p:cNvPr>
          <p:cNvCxnSpPr>
            <a:cxnSpLocks/>
            <a:stCxn id="16" idx="1"/>
          </p:cNvCxnSpPr>
          <p:nvPr/>
        </p:nvCxnSpPr>
        <p:spPr>
          <a:xfrm rot="10800000">
            <a:off x="3115654" y="5018288"/>
            <a:ext cx="256290" cy="793602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12FD2BD-4D21-2F05-C227-00D115587470}"/>
              </a:ext>
            </a:extLst>
          </p:cNvPr>
          <p:cNvCxnSpPr>
            <a:cxnSpLocks/>
            <a:stCxn id="16" idx="3"/>
            <a:endCxn id="6" idx="2"/>
          </p:cNvCxnSpPr>
          <p:nvPr/>
        </p:nvCxnSpPr>
        <p:spPr>
          <a:xfrm flipV="1">
            <a:off x="4241115" y="5503581"/>
            <a:ext cx="707020" cy="308309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6">
            <a:extLst>
              <a:ext uri="{FF2B5EF4-FFF2-40B4-BE49-F238E27FC236}">
                <a16:creationId xmlns:a16="http://schemas.microsoft.com/office/drawing/2014/main" id="{910F852D-7DBA-9D22-895D-34A259937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693" y="6025558"/>
            <a:ext cx="462949" cy="33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9970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55B35-349E-EADA-A59B-BED4614CD8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USB Soundcard HW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24EB54-5F54-0119-6948-0D9CBE09AD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7170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5655C-2CBC-BCF9-C76B-F3C8D4D5C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USB Sound Card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66DD3-261D-B70C-3398-4EBD7B3F8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Integrated USB to analog CODECs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ex: TI PCM2903C</a:t>
            </a:r>
          </a:p>
          <a:p>
            <a:r>
              <a:rPr lang="en-US" dirty="0"/>
              <a:t>MCU/DSP to I2S and I2S CODEC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ex: ST STM32F769</a:t>
            </a:r>
          </a:p>
          <a:p>
            <a:r>
              <a:rPr lang="en-US" dirty="0"/>
              <a:t>MCU PWM based implementation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ex: NXP MIMXRT1062 </a:t>
            </a:r>
            <a:endParaRPr lang="en-US" dirty="0"/>
          </a:p>
          <a:p>
            <a:r>
              <a:rPr lang="en-US" dirty="0"/>
              <a:t>USB to I2S bridge and I2S CODEC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ex: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Inter"/>
              </a:rPr>
              <a:t>Silicon Labs CP2615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/>
              <a:t>USB Transceiver + FPGA + ADC/DAC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ex: SMSC USB3317C</a:t>
            </a:r>
          </a:p>
        </p:txBody>
      </p:sp>
    </p:spTree>
    <p:extLst>
      <p:ext uri="{BB962C8B-B14F-4D97-AF65-F5344CB8AC3E}">
        <p14:creationId xmlns:p14="http://schemas.microsoft.com/office/powerpoint/2010/main" val="25909645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6E400-6E2B-E730-5279-DACC7F494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USB Audio Codecs and I2S bridges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91C66-452A-B91E-3A6C-D830A93A82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Texas Instruments PCM2900C</a:t>
            </a:r>
          </a:p>
          <a:p>
            <a:r>
              <a:rPr lang="en-US" dirty="0"/>
              <a:t>Texas Instruments PCM2902C</a:t>
            </a:r>
          </a:p>
          <a:p>
            <a:r>
              <a:rPr lang="en-US" dirty="0"/>
              <a:t>Texas Instruments PCM2903C</a:t>
            </a:r>
          </a:p>
          <a:p>
            <a:r>
              <a:rPr lang="en-US" dirty="0"/>
              <a:t>Texas Instruments PCM2912A</a:t>
            </a:r>
          </a:p>
          <a:p>
            <a:r>
              <a:rPr lang="en-US" dirty="0"/>
              <a:t>C-Media CM108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nter"/>
              </a:rPr>
              <a:t>Silicon Labs CP2615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Inter"/>
              </a:rPr>
              <a:t>Microchip USB24913P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28C574-08B7-11D2-CDC8-B696ACBF0D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ST Micro STM32F411</a:t>
            </a:r>
          </a:p>
          <a:p>
            <a:r>
              <a:rPr lang="en-US" dirty="0"/>
              <a:t>Cirrus Logic CS4244</a:t>
            </a:r>
          </a:p>
          <a:p>
            <a:r>
              <a:rPr lang="en-US" dirty="0"/>
              <a:t>Cirrus Logic CS4245</a:t>
            </a:r>
          </a:p>
          <a:p>
            <a:r>
              <a:rPr lang="en-US" dirty="0"/>
              <a:t>Analog Devices AD74111</a:t>
            </a:r>
          </a:p>
          <a:p>
            <a:r>
              <a:rPr lang="en-US" dirty="0"/>
              <a:t>Maxim MAX9860</a:t>
            </a:r>
          </a:p>
          <a:p>
            <a:r>
              <a:rPr lang="en-US" dirty="0"/>
              <a:t>AKM AK4558</a:t>
            </a:r>
          </a:p>
          <a:p>
            <a:r>
              <a:rPr lang="en-US" dirty="0"/>
              <a:t>AKM AK4571</a:t>
            </a:r>
          </a:p>
          <a:p>
            <a:r>
              <a:rPr lang="en-US" dirty="0"/>
              <a:t>FTDI FT901</a:t>
            </a:r>
          </a:p>
        </p:txBody>
      </p:sp>
    </p:spTree>
    <p:extLst>
      <p:ext uri="{BB962C8B-B14F-4D97-AF65-F5344CB8AC3E}">
        <p14:creationId xmlns:p14="http://schemas.microsoft.com/office/powerpoint/2010/main" val="9124055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00E0C-36F1-B010-C6A3-DE90DB271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Texas Instruments PCM2903C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D5EAE-FDD6-1162-FE1B-D0DE792AE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6267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USB 2.0</a:t>
            </a:r>
          </a:p>
          <a:p>
            <a:pPr lvl="1"/>
            <a:r>
              <a:rPr lang="en-US" dirty="0"/>
              <a:t>Self-Powered</a:t>
            </a:r>
          </a:p>
          <a:p>
            <a:r>
              <a:rPr lang="en-US" dirty="0"/>
              <a:t>16-Bit Delta-Sigma ADC and DAC</a:t>
            </a:r>
          </a:p>
          <a:p>
            <a:pPr lvl="1"/>
            <a:r>
              <a:rPr lang="pl-PL" dirty="0"/>
              <a:t>DAC: 32, 44.1, 48 kHz</a:t>
            </a:r>
            <a:endParaRPr lang="en-US" dirty="0"/>
          </a:p>
          <a:p>
            <a:pPr lvl="1"/>
            <a:r>
              <a:rPr lang="pl-PL" dirty="0"/>
              <a:t>ADC: 8, 11.025, 16, 22.05, 32, 44.1, 48 kHz</a:t>
            </a:r>
            <a:endParaRPr lang="en-US" dirty="0"/>
          </a:p>
          <a:p>
            <a:r>
              <a:rPr lang="en-US" dirty="0"/>
              <a:t>THD+N = 0.01%</a:t>
            </a:r>
          </a:p>
          <a:p>
            <a:r>
              <a:rPr lang="en-US" dirty="0"/>
              <a:t>SNR = 89 dB</a:t>
            </a:r>
          </a:p>
          <a:p>
            <a:r>
              <a:rPr lang="en-US" dirty="0"/>
              <a:t>Dynamic Range = 89 dB</a:t>
            </a:r>
          </a:p>
          <a:p>
            <a:r>
              <a:rPr lang="en-US" dirty="0"/>
              <a:t>Single 3.3V Power Supply</a:t>
            </a:r>
          </a:p>
          <a:p>
            <a:r>
              <a:rPr lang="en-US" dirty="0"/>
              <a:t>Single-Ended Voltage Input</a:t>
            </a:r>
          </a:p>
          <a:p>
            <a:r>
              <a:rPr lang="en-US" dirty="0"/>
              <a:t>$8.57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C8018-F51D-E6AB-42FF-15C979D7E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7318" y="130641"/>
            <a:ext cx="2030929" cy="18630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58B85F-1D78-39D6-D62B-387AB90AC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398" y="2698341"/>
            <a:ext cx="4084402" cy="37597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B074BA-9C60-290F-6EC0-75D1FABEE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8247" y="1278482"/>
            <a:ext cx="1130053" cy="7116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313CCB-6A48-8B83-2440-72F18777288A}"/>
              </a:ext>
            </a:extLst>
          </p:cNvPr>
          <p:cNvSpPr txBox="1"/>
          <p:nvPr/>
        </p:nvSpPr>
        <p:spPr>
          <a:xfrm>
            <a:off x="9060872" y="2049389"/>
            <a:ext cx="2249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Package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76BC8A-295A-63B8-98EC-FEE3ABABEC28}"/>
              </a:ext>
            </a:extLst>
          </p:cNvPr>
          <p:cNvSpPr txBox="1"/>
          <p:nvPr/>
        </p:nvSpPr>
        <p:spPr>
          <a:xfrm>
            <a:off x="8625107" y="6388299"/>
            <a:ext cx="2249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System diagram</a:t>
            </a:r>
          </a:p>
        </p:txBody>
      </p:sp>
    </p:spTree>
    <p:extLst>
      <p:ext uri="{BB962C8B-B14F-4D97-AF65-F5344CB8AC3E}">
        <p14:creationId xmlns:p14="http://schemas.microsoft.com/office/powerpoint/2010/main" val="38482344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2B571-24FB-8FD9-604E-3F485E3B2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TI PCM2903C based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47FC4F-CDDC-84BC-AD40-D50D13343E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8" t="5367" r="1699" b="51363"/>
          <a:stretch/>
        </p:blipFill>
        <p:spPr>
          <a:xfrm>
            <a:off x="0" y="1525954"/>
            <a:ext cx="12046941" cy="46320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1A4C66-FB44-1ECE-4C64-4B09A98A5196}"/>
              </a:ext>
            </a:extLst>
          </p:cNvPr>
          <p:cNvSpPr txBox="1"/>
          <p:nvPr/>
        </p:nvSpPr>
        <p:spPr>
          <a:xfrm>
            <a:off x="5100638" y="6158012"/>
            <a:ext cx="2995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Soundcard PCB render</a:t>
            </a:r>
          </a:p>
        </p:txBody>
      </p:sp>
    </p:spTree>
    <p:extLst>
      <p:ext uri="{BB962C8B-B14F-4D97-AF65-F5344CB8AC3E}">
        <p14:creationId xmlns:p14="http://schemas.microsoft.com/office/powerpoint/2010/main" val="18815064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2B571-24FB-8FD9-604E-3F485E3B2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TI PCM2903C based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47FC4F-CDDC-84BC-AD40-D50D13343E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8" t="5367" r="1699" b="51363"/>
          <a:stretch/>
        </p:blipFill>
        <p:spPr>
          <a:xfrm>
            <a:off x="1411856" y="2197151"/>
            <a:ext cx="8980099" cy="34528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787E98-DD52-125F-6F04-AEC2A54E1F8A}"/>
              </a:ext>
            </a:extLst>
          </p:cNvPr>
          <p:cNvSpPr txBox="1"/>
          <p:nvPr/>
        </p:nvSpPr>
        <p:spPr>
          <a:xfrm>
            <a:off x="6052963" y="1447599"/>
            <a:ext cx="1926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USB Codec 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D685C0-8B31-BC57-F04C-256BF2D62823}"/>
              </a:ext>
            </a:extLst>
          </p:cNvPr>
          <p:cNvSpPr txBox="1"/>
          <p:nvPr/>
        </p:nvSpPr>
        <p:spPr>
          <a:xfrm>
            <a:off x="9001819" y="1562436"/>
            <a:ext cx="1926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3.3V Linear Reg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8991E6-A71E-BE1D-D038-8C46338C188B}"/>
              </a:ext>
            </a:extLst>
          </p:cNvPr>
          <p:cNvSpPr txBox="1"/>
          <p:nvPr/>
        </p:nvSpPr>
        <p:spPr>
          <a:xfrm rot="16200000">
            <a:off x="9907596" y="3415746"/>
            <a:ext cx="1926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USB Connector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43E230-5568-6793-D6AB-CFD5DE26A4DC}"/>
              </a:ext>
            </a:extLst>
          </p:cNvPr>
          <p:cNvSpPr txBox="1"/>
          <p:nvPr/>
        </p:nvSpPr>
        <p:spPr>
          <a:xfrm>
            <a:off x="5011970" y="5982523"/>
            <a:ext cx="1712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 Pass Filter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A35903-F923-2040-E19C-484062312B2B}"/>
              </a:ext>
            </a:extLst>
          </p:cNvPr>
          <p:cNvSpPr txBox="1"/>
          <p:nvPr/>
        </p:nvSpPr>
        <p:spPr>
          <a:xfrm>
            <a:off x="3111673" y="5754686"/>
            <a:ext cx="1800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Isolation Transformers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5A845-33AA-523A-AAF9-4E28FB158C11}"/>
              </a:ext>
            </a:extLst>
          </p:cNvPr>
          <p:cNvSpPr txBox="1"/>
          <p:nvPr/>
        </p:nvSpPr>
        <p:spPr>
          <a:xfrm>
            <a:off x="215659" y="3600412"/>
            <a:ext cx="1400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3.5mm Audio Jacks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145CF7-080F-FA4F-C242-040AA0CFCB5E}"/>
              </a:ext>
            </a:extLst>
          </p:cNvPr>
          <p:cNvSpPr txBox="1"/>
          <p:nvPr/>
        </p:nvSpPr>
        <p:spPr>
          <a:xfrm>
            <a:off x="3709359" y="1468368"/>
            <a:ext cx="1926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Audio Switch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244EB72-4E53-E9CC-09E5-297331E4FE29}"/>
              </a:ext>
            </a:extLst>
          </p:cNvPr>
          <p:cNvCxnSpPr>
            <a:cxnSpLocks/>
          </p:cNvCxnSpPr>
          <p:nvPr/>
        </p:nvCxnSpPr>
        <p:spPr>
          <a:xfrm flipH="1">
            <a:off x="10103476" y="3795623"/>
            <a:ext cx="6038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545DC0-6D56-70A4-1BA4-4924402CA3D7}"/>
              </a:ext>
            </a:extLst>
          </p:cNvPr>
          <p:cNvCxnSpPr>
            <a:cxnSpLocks/>
          </p:cNvCxnSpPr>
          <p:nvPr/>
        </p:nvCxnSpPr>
        <p:spPr>
          <a:xfrm flipH="1">
            <a:off x="9456313" y="1894441"/>
            <a:ext cx="217398" cy="14733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80AEFF5-1C14-8203-909E-3305D6D7FB61}"/>
              </a:ext>
            </a:extLst>
          </p:cNvPr>
          <p:cNvCxnSpPr>
            <a:cxnSpLocks/>
          </p:cNvCxnSpPr>
          <p:nvPr/>
        </p:nvCxnSpPr>
        <p:spPr>
          <a:xfrm>
            <a:off x="7016246" y="2106026"/>
            <a:ext cx="493211" cy="15526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1D88944-87F3-2A52-CEEC-9E6F17360758}"/>
              </a:ext>
            </a:extLst>
          </p:cNvPr>
          <p:cNvCxnSpPr>
            <a:cxnSpLocks/>
          </p:cNvCxnSpPr>
          <p:nvPr/>
        </p:nvCxnSpPr>
        <p:spPr>
          <a:xfrm>
            <a:off x="4413815" y="1837700"/>
            <a:ext cx="270167" cy="19005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C557B8-85CA-BB8C-EDF8-5D4FCEDA38F9}"/>
              </a:ext>
            </a:extLst>
          </p:cNvPr>
          <p:cNvCxnSpPr>
            <a:cxnSpLocks/>
          </p:cNvCxnSpPr>
          <p:nvPr/>
        </p:nvCxnSpPr>
        <p:spPr>
          <a:xfrm flipV="1">
            <a:off x="3590597" y="4465583"/>
            <a:ext cx="118762" cy="13347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B2945CB-2B14-2C99-8653-DBC6A3D87134}"/>
              </a:ext>
            </a:extLst>
          </p:cNvPr>
          <p:cNvCxnSpPr>
            <a:cxnSpLocks/>
          </p:cNvCxnSpPr>
          <p:nvPr/>
        </p:nvCxnSpPr>
        <p:spPr>
          <a:xfrm flipH="1" flipV="1">
            <a:off x="3831021" y="3693072"/>
            <a:ext cx="361235" cy="20164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A96BA9C-4023-9A76-D5CE-3DC98D7E5D45}"/>
              </a:ext>
            </a:extLst>
          </p:cNvPr>
          <p:cNvCxnSpPr>
            <a:cxnSpLocks/>
          </p:cNvCxnSpPr>
          <p:nvPr/>
        </p:nvCxnSpPr>
        <p:spPr>
          <a:xfrm flipV="1">
            <a:off x="1190297" y="3693072"/>
            <a:ext cx="977462" cy="451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3C83B85-F3D1-ED13-A6F0-E106462E69DB}"/>
              </a:ext>
            </a:extLst>
          </p:cNvPr>
          <p:cNvCxnSpPr>
            <a:cxnSpLocks/>
          </p:cNvCxnSpPr>
          <p:nvPr/>
        </p:nvCxnSpPr>
        <p:spPr>
          <a:xfrm>
            <a:off x="1190297" y="4339403"/>
            <a:ext cx="1052348" cy="2365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9F4217F-6F8D-1F23-E833-BE0D83965663}"/>
              </a:ext>
            </a:extLst>
          </p:cNvPr>
          <p:cNvCxnSpPr>
            <a:cxnSpLocks/>
          </p:cNvCxnSpPr>
          <p:nvPr/>
        </p:nvCxnSpPr>
        <p:spPr>
          <a:xfrm flipV="1">
            <a:off x="5992961" y="4978958"/>
            <a:ext cx="0" cy="9317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7D3A456-EE2C-FBAA-CFCE-0B099BB54250}"/>
              </a:ext>
            </a:extLst>
          </p:cNvPr>
          <p:cNvCxnSpPr>
            <a:cxnSpLocks/>
          </p:cNvCxnSpPr>
          <p:nvPr/>
        </p:nvCxnSpPr>
        <p:spPr>
          <a:xfrm flipH="1" flipV="1">
            <a:off x="7735127" y="4619142"/>
            <a:ext cx="1134635" cy="11060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66BF694-936F-2551-7F3A-67681280FC17}"/>
              </a:ext>
            </a:extLst>
          </p:cNvPr>
          <p:cNvSpPr txBox="1"/>
          <p:nvPr/>
        </p:nvSpPr>
        <p:spPr>
          <a:xfrm>
            <a:off x="8620415" y="5696309"/>
            <a:ext cx="1926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Logic Gate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ABEED27-B3D7-6433-1CF3-FB240B47B2F7}"/>
              </a:ext>
            </a:extLst>
          </p:cNvPr>
          <p:cNvCxnSpPr>
            <a:cxnSpLocks/>
          </p:cNvCxnSpPr>
          <p:nvPr/>
        </p:nvCxnSpPr>
        <p:spPr>
          <a:xfrm flipV="1">
            <a:off x="7239178" y="4978958"/>
            <a:ext cx="0" cy="9317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508AD89-DBE4-5361-598C-AC21D45C6FF3}"/>
              </a:ext>
            </a:extLst>
          </p:cNvPr>
          <p:cNvSpPr txBox="1"/>
          <p:nvPr/>
        </p:nvSpPr>
        <p:spPr>
          <a:xfrm>
            <a:off x="6988352" y="5912126"/>
            <a:ext cx="1926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Oscillator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2479E91-E6B7-B632-6DC0-D74DE54DD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179" y="5690358"/>
            <a:ext cx="827242" cy="834557"/>
          </a:xfrm>
          <a:prstGeom prst="rect">
            <a:avLst/>
          </a:prstGeom>
        </p:spPr>
      </p:pic>
      <p:pic>
        <p:nvPicPr>
          <p:cNvPr id="44" name="Picture 2" descr="28-pin (DB) package image">
            <a:extLst>
              <a:ext uri="{FF2B5EF4-FFF2-40B4-BE49-F238E27FC236}">
                <a16:creationId xmlns:a16="http://schemas.microsoft.com/office/drawing/2014/main" id="{440935A3-564B-C4BC-81AE-F1CF9E951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040" y="1762476"/>
            <a:ext cx="821138" cy="46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0B89A70-F57F-5473-AB54-CB775CA01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7514" y="6322993"/>
            <a:ext cx="395487" cy="33472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85B72E7-8012-B9FC-BE9F-80DDB42BA6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9037" y="6219264"/>
            <a:ext cx="462275" cy="33042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BE517AD-7A4B-B8C9-2FF6-4FC25F01A6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7348" y="6077852"/>
            <a:ext cx="344426" cy="30981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84C0D73-DDDA-2615-F5BA-AEC9CD93B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4696" y="1782659"/>
            <a:ext cx="344426" cy="30981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1B19CC8C-4A23-2811-B555-05AF5604D6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9050" y="1907227"/>
            <a:ext cx="344426" cy="3098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2FDC05-3BC8-B713-50E5-CF72F46294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55544" y="3565373"/>
            <a:ext cx="586211" cy="4341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1E5363F-A8B6-410B-6441-76B2A7C483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640" y="4289161"/>
            <a:ext cx="932634" cy="93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190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71464-972E-4D34-F5EC-ED74C46FE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BEB95-EC81-798B-BB05-BF73488CA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https://github.com/iontodirel/find_devices</a:t>
            </a:r>
            <a:r>
              <a:rPr lang="en-US" dirty="0"/>
              <a:t> </a:t>
            </a:r>
          </a:p>
          <a:p>
            <a:r>
              <a:rPr lang="en-US" b="1" dirty="0"/>
              <a:t>Written in</a:t>
            </a:r>
            <a:r>
              <a:rPr lang="en-US" dirty="0"/>
              <a:t>: C++ 20</a:t>
            </a:r>
          </a:p>
          <a:p>
            <a:r>
              <a:rPr lang="en-US" b="1" dirty="0"/>
              <a:t>Build system</a:t>
            </a:r>
            <a:r>
              <a:rPr lang="en-US" dirty="0"/>
              <a:t>: </a:t>
            </a:r>
            <a:r>
              <a:rPr lang="en-US" dirty="0" err="1"/>
              <a:t>CMake</a:t>
            </a:r>
            <a:endParaRPr lang="en-US" dirty="0"/>
          </a:p>
          <a:p>
            <a:r>
              <a:rPr lang="en-US" b="1" dirty="0"/>
              <a:t>Package Manager</a:t>
            </a:r>
            <a:r>
              <a:rPr lang="en-US" dirty="0"/>
              <a:t>: </a:t>
            </a:r>
            <a:r>
              <a:rPr lang="en-US" dirty="0" err="1"/>
              <a:t>FetchContent</a:t>
            </a:r>
            <a:r>
              <a:rPr lang="en-US" dirty="0"/>
              <a:t>, apt</a:t>
            </a:r>
          </a:p>
          <a:p>
            <a:r>
              <a:rPr lang="en-US" b="1" dirty="0"/>
              <a:t>License</a:t>
            </a:r>
            <a:r>
              <a:rPr lang="en-US" dirty="0"/>
              <a:t>: MIT</a:t>
            </a:r>
          </a:p>
          <a:p>
            <a:r>
              <a:rPr lang="en-US" b="1" dirty="0"/>
              <a:t>Platforms</a:t>
            </a:r>
            <a:r>
              <a:rPr lang="en-US" dirty="0"/>
              <a:t>: Linux</a:t>
            </a:r>
          </a:p>
          <a:p>
            <a:r>
              <a:rPr lang="en-US" b="1" dirty="0"/>
              <a:t>LOC</a:t>
            </a:r>
            <a:r>
              <a:rPr lang="en-US" dirty="0"/>
              <a:t>: 3,800</a:t>
            </a:r>
          </a:p>
        </p:txBody>
      </p:sp>
    </p:spTree>
    <p:extLst>
      <p:ext uri="{BB962C8B-B14F-4D97-AF65-F5344CB8AC3E}">
        <p14:creationId xmlns:p14="http://schemas.microsoft.com/office/powerpoint/2010/main" val="39981622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F0D00-CC2E-6FC1-8B26-54ECDD6B2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2 – Power Routing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5A42D4-92A4-9C95-9190-D55643B9A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01" y="1909687"/>
            <a:ext cx="11390697" cy="418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828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F0D00-CC2E-6FC1-8B26-54ECDD6B2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1, 3, 4: Ground Planes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8BA9BE-CB8A-90D5-CA7B-70E872A5F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14" y="1996872"/>
            <a:ext cx="11260925" cy="407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6638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F0D00-CC2E-6FC1-8B26-54ECDD6B2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1, 3, 4: Ground Planes – Up close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0B29C7-CB63-460F-F8F5-1E1F95355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502" y="1667684"/>
            <a:ext cx="9157090" cy="476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85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26F0F-BE5A-F341-F1EF-1B24B0DA8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3: Ground Planes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B0464C-E6C9-4B8F-9EB1-4DBF2EABD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055" y="1556318"/>
            <a:ext cx="6175406" cy="493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627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DF803-8BAE-EF8B-8351-FD7CE80B6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Polygons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7B461-6D38-A7B3-1FE4-110415C00F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14" t="11545" r="2010" b="10303"/>
          <a:stretch/>
        </p:blipFill>
        <p:spPr>
          <a:xfrm>
            <a:off x="981906" y="1454447"/>
            <a:ext cx="5233956" cy="52900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08C61F-9E3C-2FDF-195C-A7A1667CE81D}"/>
              </a:ext>
            </a:extLst>
          </p:cNvPr>
          <p:cNvSpPr txBox="1"/>
          <p:nvPr/>
        </p:nvSpPr>
        <p:spPr>
          <a:xfrm>
            <a:off x="4983271" y="415598"/>
            <a:ext cx="2115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GND connection to bottom layer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62E5E4C-1745-49F4-2263-3CA39F1748D8}"/>
              </a:ext>
            </a:extLst>
          </p:cNvPr>
          <p:cNvCxnSpPr>
            <a:cxnSpLocks/>
          </p:cNvCxnSpPr>
          <p:nvPr/>
        </p:nvCxnSpPr>
        <p:spPr>
          <a:xfrm flipH="1">
            <a:off x="3877663" y="1027906"/>
            <a:ext cx="1310354" cy="9981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77EFFA1-1477-4699-07C1-051DAB44E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727" y="1454447"/>
            <a:ext cx="4959970" cy="5288537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83AB9218-0DCD-C523-8E59-3D5FF549BA19}"/>
              </a:ext>
            </a:extLst>
          </p:cNvPr>
          <p:cNvSpPr/>
          <p:nvPr/>
        </p:nvSpPr>
        <p:spPr>
          <a:xfrm>
            <a:off x="6305006" y="3585914"/>
            <a:ext cx="470146" cy="835363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5607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634035-F075-6A1A-563E-6C91ED2391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50" r="45829" b="35773"/>
          <a:stretch/>
        </p:blipFill>
        <p:spPr>
          <a:xfrm>
            <a:off x="1453721" y="316184"/>
            <a:ext cx="8230391" cy="65457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8DEC62-9C56-B061-0BFD-8DC03929E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Codec</a:t>
            </a:r>
          </a:p>
        </p:txBody>
      </p:sp>
    </p:spTree>
    <p:extLst>
      <p:ext uri="{BB962C8B-B14F-4D97-AF65-F5344CB8AC3E}">
        <p14:creationId xmlns:p14="http://schemas.microsoft.com/office/powerpoint/2010/main" val="31300331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C24A2B-194B-2A76-46A9-8AA6E663F4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51" t="28515" r="-758" b="31449"/>
          <a:stretch/>
        </p:blipFill>
        <p:spPr>
          <a:xfrm>
            <a:off x="1011198" y="1184232"/>
            <a:ext cx="10724354" cy="55197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B27A06-1A07-DBDE-84CE-306ADBB09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Pass Filter</a:t>
            </a:r>
          </a:p>
        </p:txBody>
      </p:sp>
    </p:spTree>
    <p:extLst>
      <p:ext uri="{BB962C8B-B14F-4D97-AF65-F5344CB8AC3E}">
        <p14:creationId xmlns:p14="http://schemas.microsoft.com/office/powerpoint/2010/main" val="13238570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03294-3DD0-79C2-1DED-C3E4ABF38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LTSpice</a:t>
            </a:r>
            <a:r>
              <a:rPr lang="en-US" dirty="0"/>
              <a:t> filter simulation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B37779-596A-300D-02DF-FF8CDD0BB8F5}"/>
              </a:ext>
            </a:extLst>
          </p:cNvPr>
          <p:cNvSpPr txBox="1"/>
          <p:nvPr/>
        </p:nvSpPr>
        <p:spPr>
          <a:xfrm>
            <a:off x="1483551" y="6018412"/>
            <a:ext cx="3078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Filter Response 10Hz – 150KHz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CE1425-C592-CC07-5D91-7D90469643EF}"/>
              </a:ext>
            </a:extLst>
          </p:cNvPr>
          <p:cNvSpPr txBox="1"/>
          <p:nvPr/>
        </p:nvSpPr>
        <p:spPr>
          <a:xfrm>
            <a:off x="8199700" y="6018412"/>
            <a:ext cx="2942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Filter Simulation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AE55A8-A65F-E915-1923-4CC90AD9E1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99" t="23112" r="40917" b="15028"/>
          <a:stretch/>
        </p:blipFill>
        <p:spPr>
          <a:xfrm>
            <a:off x="5890093" y="1857874"/>
            <a:ext cx="6047975" cy="400920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E2F927E-0AAE-5648-B3D9-E86F7DD4F61C}"/>
              </a:ext>
            </a:extLst>
          </p:cNvPr>
          <p:cNvGrpSpPr/>
          <p:nvPr/>
        </p:nvGrpSpPr>
        <p:grpSpPr>
          <a:xfrm>
            <a:off x="242889" y="1857874"/>
            <a:ext cx="5466254" cy="4009205"/>
            <a:chOff x="242889" y="1857874"/>
            <a:chExt cx="5466254" cy="400920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7F50202-9D9E-653D-D4E8-96EFA2594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2889" y="1857874"/>
              <a:ext cx="5466254" cy="4009205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35383D3-DAC9-A2E9-A139-BCF0E77B3A74}"/>
                </a:ext>
              </a:extLst>
            </p:cNvPr>
            <p:cNvCxnSpPr>
              <a:cxnSpLocks/>
            </p:cNvCxnSpPr>
            <p:nvPr/>
          </p:nvCxnSpPr>
          <p:spPr>
            <a:xfrm>
              <a:off x="1372594" y="2239572"/>
              <a:ext cx="928992" cy="0"/>
            </a:xfrm>
            <a:prstGeom prst="line">
              <a:avLst/>
            </a:prstGeom>
            <a:ln w="19050">
              <a:solidFill>
                <a:srgbClr val="FF000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FE2960-9463-6602-6BEB-5ED7F57E625B}"/>
                </a:ext>
              </a:extLst>
            </p:cNvPr>
            <p:cNvSpPr txBox="1"/>
            <p:nvPr/>
          </p:nvSpPr>
          <p:spPr>
            <a:xfrm>
              <a:off x="2301586" y="1967585"/>
              <a:ext cx="74276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20KHz</a:t>
              </a:r>
            </a:p>
            <a:p>
              <a:r>
                <a:rPr lang="en-US" sz="1400" b="1" dirty="0">
                  <a:solidFill>
                    <a:srgbClr val="FF0000"/>
                  </a:solidFill>
                </a:rPr>
                <a:t>10dB</a:t>
              </a:r>
            </a:p>
            <a:p>
              <a:r>
                <a:rPr lang="en-US" sz="1400" b="1" dirty="0">
                  <a:solidFill>
                    <a:srgbClr val="FF0000"/>
                  </a:solidFill>
                </a:rPr>
                <a:t>2Vpp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0C318D2-A3BA-0083-D3B5-613E699E11A3}"/>
                </a:ext>
              </a:extLst>
            </p:cNvPr>
            <p:cNvSpPr txBox="1"/>
            <p:nvPr/>
          </p:nvSpPr>
          <p:spPr>
            <a:xfrm>
              <a:off x="3310270" y="3054724"/>
              <a:ext cx="79058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55KHz </a:t>
              </a:r>
            </a:p>
            <a:p>
              <a:r>
                <a:rPr lang="en-US" sz="1400" b="1" dirty="0">
                  <a:solidFill>
                    <a:srgbClr val="FF0000"/>
                  </a:solidFill>
                </a:rPr>
                <a:t>0dB </a:t>
              </a:r>
            </a:p>
            <a:p>
              <a:r>
                <a:rPr lang="en-US" sz="1400" b="1" dirty="0">
                  <a:solidFill>
                    <a:srgbClr val="FF0000"/>
                  </a:solidFill>
                </a:rPr>
                <a:t>0.6Vpp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95E33F7-A8E0-DDA8-2FE4-A6FA32FC4986}"/>
                </a:ext>
              </a:extLst>
            </p:cNvPr>
            <p:cNvCxnSpPr>
              <a:cxnSpLocks/>
            </p:cNvCxnSpPr>
            <p:nvPr/>
          </p:nvCxnSpPr>
          <p:spPr>
            <a:xfrm>
              <a:off x="2354158" y="3439664"/>
              <a:ext cx="928992" cy="0"/>
            </a:xfrm>
            <a:prstGeom prst="line">
              <a:avLst/>
            </a:prstGeom>
            <a:ln w="19050">
              <a:solidFill>
                <a:srgbClr val="FF000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6E90BF-4524-969E-50E7-A8F9BCB6A333}"/>
                </a:ext>
              </a:extLst>
            </p:cNvPr>
            <p:cNvSpPr txBox="1"/>
            <p:nvPr/>
          </p:nvSpPr>
          <p:spPr>
            <a:xfrm>
              <a:off x="4366376" y="4356150"/>
              <a:ext cx="85720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100KHz</a:t>
              </a:r>
            </a:p>
            <a:p>
              <a:r>
                <a:rPr lang="en-US" sz="1400" b="1" dirty="0">
                  <a:solidFill>
                    <a:srgbClr val="FF0000"/>
                  </a:solidFill>
                </a:rPr>
                <a:t>-10dB</a:t>
              </a:r>
            </a:p>
            <a:p>
              <a:r>
                <a:rPr lang="en-US" sz="1400" b="1" dirty="0">
                  <a:solidFill>
                    <a:srgbClr val="FF0000"/>
                  </a:solidFill>
                </a:rPr>
                <a:t>0.09Vpp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C05573F-B3E0-9623-1223-E53486501C54}"/>
                </a:ext>
              </a:extLst>
            </p:cNvPr>
            <p:cNvCxnSpPr>
              <a:cxnSpLocks/>
            </p:cNvCxnSpPr>
            <p:nvPr/>
          </p:nvCxnSpPr>
          <p:spPr>
            <a:xfrm>
              <a:off x="3749485" y="4725482"/>
              <a:ext cx="565169" cy="0"/>
            </a:xfrm>
            <a:prstGeom prst="line">
              <a:avLst/>
            </a:prstGeom>
            <a:ln w="19050">
              <a:solidFill>
                <a:srgbClr val="FF000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6239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8E0B8-2288-A16C-C7EE-72507A8993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Scripting example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D79C0F-A493-47EF-DAB1-02671D9057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3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918A5-F77E-605C-99C3-E4A56C99F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Digirig Hardware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D82B28-26CB-BD71-6D49-F0097F85E3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3" t="17678" r="8485" b="9652"/>
          <a:stretch/>
        </p:blipFill>
        <p:spPr bwMode="auto">
          <a:xfrm>
            <a:off x="367598" y="1540467"/>
            <a:ext cx="3395688" cy="302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AFFA5A1-64E0-3FCB-8E33-126E5BD3D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807" y="4309132"/>
            <a:ext cx="5732043" cy="231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74DDC6-EBC4-E90F-900E-D2570A816584}"/>
              </a:ext>
            </a:extLst>
          </p:cNvPr>
          <p:cNvSpPr txBox="1"/>
          <p:nvPr/>
        </p:nvSpPr>
        <p:spPr>
          <a:xfrm>
            <a:off x="367598" y="4729191"/>
            <a:ext cx="2711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Digirig Mobile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80BBDA-BADF-2A13-B1B5-1BEE4D963F23}"/>
              </a:ext>
            </a:extLst>
          </p:cNvPr>
          <p:cNvSpPr/>
          <p:nvPr/>
        </p:nvSpPr>
        <p:spPr>
          <a:xfrm>
            <a:off x="6722448" y="2183378"/>
            <a:ext cx="1562291" cy="7747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HUB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8F23E8-6387-90E5-DDB1-0C3278594841}"/>
              </a:ext>
            </a:extLst>
          </p:cNvPr>
          <p:cNvSpPr/>
          <p:nvPr/>
        </p:nvSpPr>
        <p:spPr>
          <a:xfrm>
            <a:off x="8951778" y="1408643"/>
            <a:ext cx="1562291" cy="7747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USB SERIAL BRIDGE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92EAD6-67B7-16C6-49C0-A500EEC100CF}"/>
              </a:ext>
            </a:extLst>
          </p:cNvPr>
          <p:cNvSpPr/>
          <p:nvPr/>
        </p:nvSpPr>
        <p:spPr>
          <a:xfrm>
            <a:off x="8951778" y="2958113"/>
            <a:ext cx="1562291" cy="7747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AUDIO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CODEC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5D803B2-477D-F8F4-2C83-13130AD7F92D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6152671" y="2570745"/>
            <a:ext cx="56977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3627E12-7971-442C-93AC-43A373F1FFFE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8284739" y="1796011"/>
            <a:ext cx="667039" cy="774735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A0D6417-56CD-B61D-0D79-0E98A09FF70C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8284739" y="2570746"/>
            <a:ext cx="667039" cy="774735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DD3CE12-6EE6-241E-9B8D-313CAF291CDB}"/>
              </a:ext>
            </a:extLst>
          </p:cNvPr>
          <p:cNvSpPr txBox="1"/>
          <p:nvPr/>
        </p:nvSpPr>
        <p:spPr>
          <a:xfrm>
            <a:off x="6152671" y="2271870"/>
            <a:ext cx="7857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USB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254312-5F89-5568-142F-8E70F89F68F2}"/>
              </a:ext>
            </a:extLst>
          </p:cNvPr>
          <p:cNvSpPr txBox="1"/>
          <p:nvPr/>
        </p:nvSpPr>
        <p:spPr>
          <a:xfrm>
            <a:off x="8515254" y="1519011"/>
            <a:ext cx="7857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USB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0B25C2-46AC-C203-87D4-24AD1F04AF78}"/>
              </a:ext>
            </a:extLst>
          </p:cNvPr>
          <p:cNvSpPr txBox="1"/>
          <p:nvPr/>
        </p:nvSpPr>
        <p:spPr>
          <a:xfrm>
            <a:off x="8396550" y="3358237"/>
            <a:ext cx="7857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USB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853262-C07E-801C-8210-851CA1415B1A}"/>
              </a:ext>
            </a:extLst>
          </p:cNvPr>
          <p:cNvSpPr txBox="1"/>
          <p:nvPr/>
        </p:nvSpPr>
        <p:spPr>
          <a:xfrm>
            <a:off x="11181108" y="1657510"/>
            <a:ext cx="7857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RX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31EC75-975A-B69A-FB81-8FA446C723BD}"/>
              </a:ext>
            </a:extLst>
          </p:cNvPr>
          <p:cNvSpPr txBox="1"/>
          <p:nvPr/>
        </p:nvSpPr>
        <p:spPr>
          <a:xfrm>
            <a:off x="11181108" y="1312285"/>
            <a:ext cx="7857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TX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7F3B54CB-DF8E-3237-0114-3AEDA29ADFB5}"/>
              </a:ext>
            </a:extLst>
          </p:cNvPr>
          <p:cNvSpPr txBox="1"/>
          <p:nvPr/>
        </p:nvSpPr>
        <p:spPr>
          <a:xfrm>
            <a:off x="11181108" y="2002735"/>
            <a:ext cx="7857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RST</a:t>
            </a:r>
          </a:p>
        </p:txBody>
      </p:sp>
      <p:cxnSp>
        <p:nvCxnSpPr>
          <p:cNvPr id="1027" name="Connector: Elbow 1026">
            <a:extLst>
              <a:ext uri="{FF2B5EF4-FFF2-40B4-BE49-F238E27FC236}">
                <a16:creationId xmlns:a16="http://schemas.microsoft.com/office/drawing/2014/main" id="{A3A95084-7E80-368B-E8B6-16E87B7E12DC}"/>
              </a:ext>
            </a:extLst>
          </p:cNvPr>
          <p:cNvCxnSpPr>
            <a:stCxn id="6" idx="3"/>
            <a:endCxn id="31" idx="1"/>
          </p:cNvCxnSpPr>
          <p:nvPr/>
        </p:nvCxnSpPr>
        <p:spPr>
          <a:xfrm flipV="1">
            <a:off x="10514069" y="1450785"/>
            <a:ext cx="667039" cy="345226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D1844B6-E264-F739-B6A7-DAF11013CCDD}"/>
              </a:ext>
            </a:extLst>
          </p:cNvPr>
          <p:cNvCxnSpPr>
            <a:stCxn id="30" idx="1"/>
            <a:endCxn id="6" idx="3"/>
          </p:cNvCxnSpPr>
          <p:nvPr/>
        </p:nvCxnSpPr>
        <p:spPr>
          <a:xfrm flipH="1">
            <a:off x="10514069" y="1796010"/>
            <a:ext cx="667039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6" name="Connector: Elbow 1035">
            <a:extLst>
              <a:ext uri="{FF2B5EF4-FFF2-40B4-BE49-F238E27FC236}">
                <a16:creationId xmlns:a16="http://schemas.microsoft.com/office/drawing/2014/main" id="{06F815E9-FE81-35B1-2ACF-64B10CCDD32B}"/>
              </a:ext>
            </a:extLst>
          </p:cNvPr>
          <p:cNvCxnSpPr>
            <a:stCxn id="6" idx="3"/>
            <a:endCxn id="1024" idx="1"/>
          </p:cNvCxnSpPr>
          <p:nvPr/>
        </p:nvCxnSpPr>
        <p:spPr>
          <a:xfrm>
            <a:off x="10514069" y="1796011"/>
            <a:ext cx="667039" cy="345224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A7B68B8-B5CA-13E9-53B0-CD98F92DB190}"/>
              </a:ext>
            </a:extLst>
          </p:cNvPr>
          <p:cNvSpPr txBox="1"/>
          <p:nvPr/>
        </p:nvSpPr>
        <p:spPr>
          <a:xfrm>
            <a:off x="367598" y="5098523"/>
            <a:ext cx="4400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https://digirig.net/product/digirig-mobile/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9010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CC9F2-861D-1D6A-1247-D752E8D91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18C56D-85F6-EE71-6DBB-4E66F7B5AC9E}"/>
              </a:ext>
            </a:extLst>
          </p:cNvPr>
          <p:cNvSpPr txBox="1"/>
          <p:nvPr/>
        </p:nvSpPr>
        <p:spPr>
          <a:xfrm>
            <a:off x="987999" y="2086724"/>
            <a:ext cx="10216002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 err="1">
                <a:solidFill>
                  <a:srgbClr val="2E75B6"/>
                </a:solidFill>
                <a:latin typeface="Cascadia Mono" panose="020B0609020000020004" pitchFamily="49" charset="0"/>
              </a:rPr>
              <a:t>search_criteria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: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"port"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: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"serial"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"f6a69ba44567ec119b112342ef680de7"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},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 err="1">
                <a:solidFill>
                  <a:srgbClr val="2E75B6"/>
                </a:solidFill>
                <a:latin typeface="Cascadia Mono" panose="020B0609020000020004" pitchFamily="49" charset="0"/>
              </a:rPr>
              <a:t>volume_control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: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"controls"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: [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"name"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"Speaker"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 err="1">
                <a:solidFill>
                  <a:srgbClr val="2E75B6"/>
                </a:solidFill>
                <a:latin typeface="Cascadia Mono" panose="020B0609020000020004" pitchFamily="49" charset="0"/>
              </a:rPr>
              <a:t>playback_value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"100"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  <a:endParaRPr lang="en-US" sz="1200" dirty="0">
              <a:solidFill>
                <a:srgbClr val="A31515"/>
              </a:solidFill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 err="1">
                <a:solidFill>
                  <a:srgbClr val="2E75B6"/>
                </a:solidFill>
                <a:latin typeface="Cascadia Mono" panose="020B0609020000020004" pitchFamily="49" charset="0"/>
              </a:rPr>
              <a:t>playback_value_test_max_error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"5"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},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"name"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"Mic"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 err="1">
                <a:solidFill>
                  <a:srgbClr val="2E75B6"/>
                </a:solidFill>
                <a:latin typeface="Cascadia Mono" panose="020B0609020000020004" pitchFamily="49" charset="0"/>
              </a:rPr>
              <a:t>playback_value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"40"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 err="1">
                <a:solidFill>
                  <a:srgbClr val="2E75B6"/>
                </a:solidFill>
                <a:latin typeface="Cascadia Mono" panose="020B0609020000020004" pitchFamily="49" charset="0"/>
              </a:rPr>
              <a:t>capture_value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"40"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  <a:endParaRPr lang="en-US" sz="1200" dirty="0">
              <a:solidFill>
                <a:srgbClr val="A31515"/>
              </a:solidFill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 err="1">
                <a:solidFill>
                  <a:srgbClr val="2E75B6"/>
                </a:solidFill>
                <a:latin typeface="Cascadia Mono" panose="020B0609020000020004" pitchFamily="49" charset="0"/>
              </a:rPr>
              <a:t>playback_value_test_max_error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"5"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  <a:endParaRPr lang="en-US" sz="1200" dirty="0">
              <a:solidFill>
                <a:srgbClr val="A31515"/>
              </a:solidFill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 err="1">
                <a:solidFill>
                  <a:srgbClr val="2E75B6"/>
                </a:solidFill>
                <a:latin typeface="Cascadia Mono" panose="020B0609020000020004" pitchFamily="49" charset="0"/>
              </a:rPr>
              <a:t>capture_value_test_max_error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"5"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]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},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 err="1">
                <a:solidFill>
                  <a:srgbClr val="2E75B6"/>
                </a:solidFill>
                <a:latin typeface="Cascadia Mono" panose="020B0609020000020004" pitchFamily="49" charset="0"/>
              </a:rPr>
              <a:t>search_mode</a:t>
            </a:r>
            <a:r>
              <a:rPr lang="en-US" sz="12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"port-siblings"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613BF5-A021-DE48-90DB-5599FB11C074}"/>
              </a:ext>
            </a:extLst>
          </p:cNvPr>
          <p:cNvSpPr txBox="1"/>
          <p:nvPr/>
        </p:nvSpPr>
        <p:spPr>
          <a:xfrm>
            <a:off x="888650" y="1534300"/>
            <a:ext cx="9312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Configuration for finding a serial port, and a “sibling” sound card</a:t>
            </a:r>
          </a:p>
        </p:txBody>
      </p:sp>
    </p:spTree>
    <p:extLst>
      <p:ext uri="{BB962C8B-B14F-4D97-AF65-F5344CB8AC3E}">
        <p14:creationId xmlns:p14="http://schemas.microsoft.com/office/powerpoint/2010/main" val="1716579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87149-C15C-3AFA-BBB2-D53192EDE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Enumeration Scripting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559A7-1E9C-4B28-B1DD-DF6C1D99E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8618" y="2855103"/>
            <a:ext cx="10515600" cy="1541123"/>
          </a:xfrm>
        </p:spPr>
        <p:txBody>
          <a:bodyPr/>
          <a:lstStyle/>
          <a:p>
            <a:r>
              <a:rPr lang="en-US" dirty="0"/>
              <a:t>Uses config.json to find sound cards and/or serial ports</a:t>
            </a:r>
          </a:p>
          <a:p>
            <a:r>
              <a:rPr lang="en-US" dirty="0"/>
              <a:t>Set the volume controls</a:t>
            </a:r>
          </a:p>
          <a:p>
            <a:r>
              <a:rPr lang="en-US" dirty="0"/>
              <a:t>Write results to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69F61E-B0A4-2938-4001-1975AC66F916}"/>
              </a:ext>
            </a:extLst>
          </p:cNvPr>
          <p:cNvSpPr txBox="1"/>
          <p:nvPr/>
        </p:nvSpPr>
        <p:spPr>
          <a:xfrm>
            <a:off x="929640" y="2156815"/>
            <a:ext cx="1002244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find_devices -c config.json -o 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out.json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--no-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stdout</a:t>
            </a:r>
            <a:endParaRPr lang="en-US" dirty="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35C25D-8AC2-6CF4-BE2A-2DAE0E704585}"/>
              </a:ext>
            </a:extLst>
          </p:cNvPr>
          <p:cNvSpPr txBox="1"/>
          <p:nvPr/>
        </p:nvSpPr>
        <p:spPr>
          <a:xfrm>
            <a:off x="929640" y="5118900"/>
            <a:ext cx="10022440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$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find_devices_output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= Get-Content -Path 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out.json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-Raw | 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ConvertFrom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-Json</a:t>
            </a:r>
            <a:b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$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audio_devices_count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= $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find_devices_output.audio_devices.Count</a:t>
            </a:r>
            <a:endParaRPr lang="en-US" dirty="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$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audio_device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= $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find_devices_output.audio_devices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[0].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plughw_id</a:t>
            </a:r>
            <a:endParaRPr lang="en-US" dirty="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$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serial_ports_count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= $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find_devices_output.serial_ports.Count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$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serial_port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= $</a:t>
            </a:r>
            <a:r>
              <a:rPr lang="en-US" dirty="0" err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find_devices_output.serial_ports</a:t>
            </a:r>
            <a:r>
              <a:rPr lang="en-US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[0].name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21E8BC-0A87-96D3-C82B-05A399FCCC8F}"/>
              </a:ext>
            </a:extLst>
          </p:cNvPr>
          <p:cNvSpPr txBox="1">
            <a:spLocks/>
          </p:cNvSpPr>
          <p:nvPr/>
        </p:nvSpPr>
        <p:spPr>
          <a:xfrm>
            <a:off x="887858" y="1537802"/>
            <a:ext cx="10515600" cy="602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CLI</a:t>
            </a:r>
            <a:r>
              <a:rPr lang="en-US" dirty="0"/>
              <a:t>: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626573C-25EF-E09E-C0CA-807F71584A04}"/>
              </a:ext>
            </a:extLst>
          </p:cNvPr>
          <p:cNvSpPr txBox="1">
            <a:spLocks/>
          </p:cNvSpPr>
          <p:nvPr/>
        </p:nvSpPr>
        <p:spPr>
          <a:xfrm>
            <a:off x="838200" y="4516519"/>
            <a:ext cx="10515600" cy="602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Parsing Output in PowerShell</a:t>
            </a:r>
            <a:r>
              <a:rPr lang="en-US" dirty="0"/>
              <a:t>:</a:t>
            </a:r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257B2FD2-FD5B-E3D9-3A7D-D9D683838B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7559419"/>
              </p:ext>
            </p:extLst>
          </p:nvPr>
        </p:nvGraphicFramePr>
        <p:xfrm>
          <a:off x="3828551" y="3905640"/>
          <a:ext cx="723900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724077" imgH="519147" progId="Package">
                  <p:embed/>
                </p:oleObj>
              </mc:Choice>
              <mc:Fallback>
                <p:oleObj name="Packager Shell Object" showAsIcon="1" r:id="rId2" imgW="724077" imgH="519147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28551" y="3905640"/>
                        <a:ext cx="723900" cy="519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8836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22066</TotalTime>
  <Words>6323</Words>
  <Application>Microsoft Office PowerPoint</Application>
  <PresentationFormat>Widescreen</PresentationFormat>
  <Paragraphs>898</Paragraphs>
  <Slides>57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Arial</vt:lpstr>
      <vt:lpstr>Calibri</vt:lpstr>
      <vt:lpstr>Calibri Light</vt:lpstr>
      <vt:lpstr>Cascadia Mono</vt:lpstr>
      <vt:lpstr>Consolas</vt:lpstr>
      <vt:lpstr>Inter</vt:lpstr>
      <vt:lpstr>Office Theme</vt:lpstr>
      <vt:lpstr>Packager Shell Object</vt:lpstr>
      <vt:lpstr>Sound Cards and Serial Ports in Linux</vt:lpstr>
      <vt:lpstr>Project</vt:lpstr>
      <vt:lpstr>Motivation</vt:lpstr>
      <vt:lpstr>Capabilities</vt:lpstr>
      <vt:lpstr>Project Information</vt:lpstr>
      <vt:lpstr>Scripting example</vt:lpstr>
      <vt:lpstr>Digirig Hardware</vt:lpstr>
      <vt:lpstr>Configuration</vt:lpstr>
      <vt:lpstr>Basic Enumeration Scripting</vt:lpstr>
      <vt:lpstr>Volume Test Scripting</vt:lpstr>
      <vt:lpstr>Mix and match </vt:lpstr>
      <vt:lpstr>Other examples</vt:lpstr>
      <vt:lpstr>Many Other Examples</vt:lpstr>
      <vt:lpstr>API Design</vt:lpstr>
      <vt:lpstr>Audio API Design</vt:lpstr>
      <vt:lpstr>Serial Ports API Design</vt:lpstr>
      <vt:lpstr>Mapping API Design</vt:lpstr>
      <vt:lpstr>Implementation</vt:lpstr>
      <vt:lpstr>Library Dependencies</vt:lpstr>
      <vt:lpstr>Package Management</vt:lpstr>
      <vt:lpstr>FetchContent in CMake</vt:lpstr>
      <vt:lpstr>Enumerating audio devices</vt:lpstr>
      <vt:lpstr>Volume Controls</vt:lpstr>
      <vt:lpstr>Enumerating Serial Ports</vt:lpstr>
      <vt:lpstr>Mapping: Devices to udev</vt:lpstr>
      <vt:lpstr>Mapping: Serial Port to Sound Card</vt:lpstr>
      <vt:lpstr>Pretty Printing</vt:lpstr>
      <vt:lpstr>Command Line Parsing</vt:lpstr>
      <vt:lpstr>Testing</vt:lpstr>
      <vt:lpstr>Hardware</vt:lpstr>
      <vt:lpstr>Hardware</vt:lpstr>
      <vt:lpstr>Usage in Docker &amp; Running an APRS digipeater</vt:lpstr>
      <vt:lpstr>APRS Digipeater Station</vt:lpstr>
      <vt:lpstr>APRS Digipeater Station</vt:lpstr>
      <vt:lpstr>Hardware Architecture</vt:lpstr>
      <vt:lpstr>Docker Compose</vt:lpstr>
      <vt:lpstr>Docker Compose continued</vt:lpstr>
      <vt:lpstr>Dockerfile</vt:lpstr>
      <vt:lpstr>entrypoint.ps1</vt:lpstr>
      <vt:lpstr>healthcheck.ps1</vt:lpstr>
      <vt:lpstr>Direwolf configuration</vt:lpstr>
      <vt:lpstr>APRX configuration</vt:lpstr>
      <vt:lpstr>Software Architecture</vt:lpstr>
      <vt:lpstr>USB Soundcard HW Design</vt:lpstr>
      <vt:lpstr>USB Sound Card Types</vt:lpstr>
      <vt:lpstr>USB Audio Codecs and I2S bridges</vt:lpstr>
      <vt:lpstr>Texas Instruments PCM2903C</vt:lpstr>
      <vt:lpstr>A TI PCM2903C based design</vt:lpstr>
      <vt:lpstr>A TI PCM2903C based design</vt:lpstr>
      <vt:lpstr>Layer 2 – Power Routing</vt:lpstr>
      <vt:lpstr>Layer 1, 3, 4: Ground Planes</vt:lpstr>
      <vt:lpstr>Layer 1, 3, 4: Ground Planes – Up close</vt:lpstr>
      <vt:lpstr>Layer 3: Ground Planes</vt:lpstr>
      <vt:lpstr>Layer Polygons</vt:lpstr>
      <vt:lpstr>Codec</vt:lpstr>
      <vt:lpstr>Low Pass Filter</vt:lpstr>
      <vt:lpstr>LTSpice filter simulation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Discovering Sound Cards and Serial Ports</dc:title>
  <dc:creator>Ion Todirel</dc:creator>
  <cp:lastModifiedBy>Ion Todirel</cp:lastModifiedBy>
  <cp:revision>325</cp:revision>
  <dcterms:created xsi:type="dcterms:W3CDTF">2023-12-02T02:00:39Z</dcterms:created>
  <dcterms:modified xsi:type="dcterms:W3CDTF">2024-05-01T18:32:01Z</dcterms:modified>
</cp:coreProperties>
</file>